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3" r:id="rId1"/>
  </p:sldMasterIdLst>
  <p:sldIdLst>
    <p:sldId id="278" r:id="rId2"/>
    <p:sldId id="266" r:id="rId3"/>
    <p:sldId id="267" r:id="rId4"/>
    <p:sldId id="281" r:id="rId5"/>
    <p:sldId id="282" r:id="rId6"/>
    <p:sldId id="268" r:id="rId7"/>
    <p:sldId id="275" r:id="rId8"/>
    <p:sldId id="279" r:id="rId9"/>
    <p:sldId id="280" r:id="rId10"/>
    <p:sldId id="269" r:id="rId11"/>
    <p:sldId id="256" r:id="rId12"/>
    <p:sldId id="257" r:id="rId13"/>
    <p:sldId id="258" r:id="rId14"/>
    <p:sldId id="259" r:id="rId15"/>
    <p:sldId id="260" r:id="rId16"/>
    <p:sldId id="261" r:id="rId17"/>
    <p:sldId id="262" r:id="rId18"/>
    <p:sldId id="263" r:id="rId19"/>
    <p:sldId id="264" r:id="rId20"/>
    <p:sldId id="265" r:id="rId21"/>
    <p:sldId id="270" r:id="rId22"/>
    <p:sldId id="271" r:id="rId23"/>
    <p:sldId id="272" r:id="rId24"/>
    <p:sldId id="274" r:id="rId25"/>
    <p:sldId id="273" r:id="rId26"/>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9D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4" autoAdjust="0"/>
    <p:restoredTop sz="95256" autoAdjust="0"/>
  </p:normalViewPr>
  <p:slideViewPr>
    <p:cSldViewPr snapToGrid="0">
      <p:cViewPr varScale="1">
        <p:scale>
          <a:sx n="86" d="100"/>
          <a:sy n="86" d="100"/>
        </p:scale>
        <p:origin x="48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69BE3FD0-1382-4F0E-A01F-F6C205E7DCDC}"/>
              </a:ext>
            </a:extLst>
          </p:cNvPr>
          <p:cNvSpPr>
            <a:spLocks noGrp="1"/>
          </p:cNvSpPr>
          <p:nvPr>
            <p:ph type="body" sz="quarter" idx="10"/>
          </p:nvPr>
        </p:nvSpPr>
        <p:spPr>
          <a:xfrm>
            <a:off x="4612641" y="3554917"/>
            <a:ext cx="6438912" cy="763083"/>
          </a:xfrm>
        </p:spPr>
        <p:txBody>
          <a:bodyPr>
            <a:noAutofit/>
          </a:bodyPr>
          <a:lstStyle>
            <a:lvl1pPr marL="0" indent="0">
              <a:buNone/>
              <a:defRPr sz="4000">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4612640" y="2311400"/>
            <a:ext cx="5156200" cy="1117600"/>
          </a:xfrm>
        </p:spPr>
        <p:txBody>
          <a:bodyPr anchor="ctr">
            <a:normAutofit fontScale="90000"/>
          </a:bodyPr>
          <a:lstStyle>
            <a:lvl1pPr>
              <a:defRPr>
                <a:latin typeface="+mj-lt"/>
              </a:defRPr>
            </a:lvl1pPr>
          </a:lstStyle>
          <a:p>
            <a:pPr algn="l" eaLnBrk="1" hangingPunct="1"/>
            <a:r>
              <a:rPr lang="en-US" altLang="en-US" sz="6600" b="1">
                <a:latin typeface="+mn-lt"/>
              </a:rPr>
              <a:t>Click to edit Master title style</a:t>
            </a:r>
            <a:endParaRPr lang="en-US" altLang="en-US" sz="6600" b="1" dirty="0">
              <a:latin typeface="+mn-lt"/>
            </a:endParaRPr>
          </a:p>
        </p:txBody>
      </p:sp>
      <p:pic>
        <p:nvPicPr>
          <p:cNvPr id="3" name="Picture 2">
            <a:extLst>
              <a:ext uri="{FF2B5EF4-FFF2-40B4-BE49-F238E27FC236}">
                <a16:creationId xmlns:a16="http://schemas.microsoft.com/office/drawing/2014/main" id="{D685578F-CE23-4B1E-8B29-2B29EC47FA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3527592" cy="6858000"/>
          </a:xfrm>
          <a:prstGeom prst="rect">
            <a:avLst/>
          </a:prstGeom>
        </p:spPr>
      </p:pic>
    </p:spTree>
    <p:extLst>
      <p:ext uri="{BB962C8B-B14F-4D97-AF65-F5344CB8AC3E}">
        <p14:creationId xmlns:p14="http://schemas.microsoft.com/office/powerpoint/2010/main" val="1228981639"/>
      </p:ext>
    </p:extLst>
  </p:cSld>
  <p:clrMapOvr>
    <a:masterClrMapping/>
  </p:clrMapOvr>
  <p:extLst>
    <p:ext uri="{DCECCB84-F9BA-43D5-87BE-67443E8EF086}">
      <p15:sldGuideLst xmlns:p15="http://schemas.microsoft.com/office/powerpoint/2012/main">
        <p15:guide id="1" pos="28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
        <p:nvSpPr>
          <p:cNvPr id="2" name="Title 1">
            <a:extLst>
              <a:ext uri="{FF2B5EF4-FFF2-40B4-BE49-F238E27FC236}">
                <a16:creationId xmlns:a16="http://schemas.microsoft.com/office/drawing/2014/main" id="{AF513624-9AD4-4B61-B3D1-7B21213507C0}"/>
              </a:ext>
            </a:extLst>
          </p:cNvPr>
          <p:cNvSpPr>
            <a:spLocks noGrp="1"/>
          </p:cNvSpPr>
          <p:nvPr>
            <p:ph type="title"/>
          </p:nvPr>
        </p:nvSpPr>
        <p:spPr>
          <a:xfrm>
            <a:off x="762000" y="715964"/>
            <a:ext cx="10591800" cy="646332"/>
          </a:xfrm>
        </p:spPr>
        <p:txBody>
          <a:bodyPr>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2605640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FA6F9C-7A58-4735-9D6A-944519E28833}" type="datetimeFigureOut">
              <a:rPr lang="en-IN" smtClean="0"/>
              <a:t>29-12-2022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3FA9D1D5-A4BF-4C9D-B55B-0EBA69824C16}" type="slidenum">
              <a:rPr lang="en-IN" smtClean="0"/>
              <a:t>‹#›</a:t>
            </a:fld>
            <a:endParaRPr lang="en-IN" dirty="0"/>
          </a:p>
        </p:txBody>
      </p:sp>
    </p:spTree>
    <p:extLst>
      <p:ext uri="{BB962C8B-B14F-4D97-AF65-F5344CB8AC3E}">
        <p14:creationId xmlns:p14="http://schemas.microsoft.com/office/powerpoint/2010/main" val="2973488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FA6F9C-7A58-4735-9D6A-944519E28833}" type="datetimeFigureOut">
              <a:rPr lang="en-IN" smtClean="0"/>
              <a:t>29-12-2022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FA9D1D5-A4BF-4C9D-B55B-0EBA69824C16}" type="slidenum">
              <a:rPr lang="en-IN" smtClean="0"/>
              <a:t>‹#›</a:t>
            </a:fld>
            <a:endParaRPr lang="en-IN" dirty="0"/>
          </a:p>
        </p:txBody>
      </p:sp>
    </p:spTree>
    <p:extLst>
      <p:ext uri="{BB962C8B-B14F-4D97-AF65-F5344CB8AC3E}">
        <p14:creationId xmlns:p14="http://schemas.microsoft.com/office/powerpoint/2010/main" val="3225046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FA6F9C-7A58-4735-9D6A-944519E28833}" type="datetimeFigureOut">
              <a:rPr lang="en-IN" smtClean="0"/>
              <a:t>29-12-2022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FA9D1D5-A4BF-4C9D-B55B-0EBA69824C16}" type="slidenum">
              <a:rPr lang="en-IN" smtClean="0"/>
              <a:t>‹#›</a:t>
            </a:fld>
            <a:endParaRPr lang="en-IN" dirty="0"/>
          </a:p>
        </p:txBody>
      </p:sp>
    </p:spTree>
    <p:extLst>
      <p:ext uri="{BB962C8B-B14F-4D97-AF65-F5344CB8AC3E}">
        <p14:creationId xmlns:p14="http://schemas.microsoft.com/office/powerpoint/2010/main" val="3699790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FA6F9C-7A58-4735-9D6A-944519E28833}" type="datetimeFigureOut">
              <a:rPr lang="en-IN" smtClean="0"/>
              <a:t>29-12-2022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FA9D1D5-A4BF-4C9D-B55B-0EBA69824C16}" type="slidenum">
              <a:rPr lang="en-IN" smtClean="0"/>
              <a:t>‹#›</a:t>
            </a:fld>
            <a:endParaRPr lang="en-IN" dirty="0"/>
          </a:p>
        </p:txBody>
      </p:sp>
    </p:spTree>
    <p:extLst>
      <p:ext uri="{BB962C8B-B14F-4D97-AF65-F5344CB8AC3E}">
        <p14:creationId xmlns:p14="http://schemas.microsoft.com/office/powerpoint/2010/main" val="301306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One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indent="-228600">
              <a:spcBef>
                <a:spcPts val="1000"/>
              </a:spcBef>
              <a:tabLst/>
              <a:defRPr sz="1800"/>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5113336"/>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C19AE8D-05DC-434E-8BAB-DB7EE746238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3" name="Title 2">
            <a:extLst>
              <a:ext uri="{FF2B5EF4-FFF2-40B4-BE49-F238E27FC236}">
                <a16:creationId xmlns:a16="http://schemas.microsoft.com/office/drawing/2014/main" id="{33CCC0B9-F174-4BEA-B4A2-17F39F974373}"/>
              </a:ext>
            </a:extLst>
          </p:cNvPr>
          <p:cNvSpPr>
            <a:spLocks noGrp="1"/>
          </p:cNvSpPr>
          <p:nvPr>
            <p:ph type="title"/>
          </p:nvPr>
        </p:nvSpPr>
        <p:spPr>
          <a:xfrm>
            <a:off x="762000" y="715962"/>
            <a:ext cx="5334000" cy="1189038"/>
          </a:xfrm>
        </p:spPr>
        <p:txBody>
          <a:bodyPr anchor="t">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263032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a:spcBef>
                <a:spcPts val="1000"/>
              </a:spcBef>
              <a:defRPr sz="1800"/>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p:spPr>
        <p:txBody>
          <a:bodyPr/>
          <a:lstStyle>
            <a:lvl1pPr>
              <a:buNone/>
              <a:defRPr/>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5BEAC93-2E5F-4D18-864F-810515C3602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10" name="Title 2">
            <a:extLst>
              <a:ext uri="{FF2B5EF4-FFF2-40B4-BE49-F238E27FC236}">
                <a16:creationId xmlns:a16="http://schemas.microsoft.com/office/drawing/2014/main" id="{3F45076F-4240-4B40-8CE4-637DD751A68B}"/>
              </a:ext>
            </a:extLst>
          </p:cNvPr>
          <p:cNvSpPr>
            <a:spLocks noGrp="1"/>
          </p:cNvSpPr>
          <p:nvPr>
            <p:ph type="title"/>
          </p:nvPr>
        </p:nvSpPr>
        <p:spPr>
          <a:xfrm>
            <a:off x="762000" y="715963"/>
            <a:ext cx="5334000" cy="1189038"/>
          </a:xfrm>
        </p:spPr>
        <p:txBody>
          <a:bodyPr anchor="t">
            <a:norm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532751872"/>
      </p:ext>
    </p:extLst>
  </p:cSld>
  <p:clrMapOvr>
    <a:masterClrMapping/>
  </p:clrMapOvr>
  <p:extLst>
    <p:ext uri="{DCECCB84-F9BA-43D5-87BE-67443E8EF086}">
      <p15:sldGuideLst xmlns:p15="http://schemas.microsoft.com/office/powerpoint/2012/main">
        <p15:guide id="1" orient="horz" pos="3672">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ight Pattern Conten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490D68-B82F-49A4-A08B-9A8AF3A6F17D}"/>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7721600" y="0"/>
            <a:ext cx="4470400" cy="6858000"/>
          </a:xfrm>
          <a:prstGeom prst="rect">
            <a:avLst/>
          </a:prstGeom>
        </p:spPr>
      </p:pic>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2000" b="1">
                <a:solidFill>
                  <a:schemeClr val="bg2"/>
                </a:solidFill>
              </a:defRPr>
            </a:lvl1pPr>
            <a:lvl2pPr marL="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3" name="Picture 2">
            <a:extLst>
              <a:ext uri="{FF2B5EF4-FFF2-40B4-BE49-F238E27FC236}">
                <a16:creationId xmlns:a16="http://schemas.microsoft.com/office/drawing/2014/main" id="{C807187F-739A-422C-9E4F-F94E6DE092E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721600" y="0"/>
            <a:ext cx="4470400" cy="6858000"/>
          </a:xfrm>
          <a:prstGeom prst="rect">
            <a:avLst/>
          </a:prstGeom>
        </p:spPr>
      </p:pic>
      <p:sp>
        <p:nvSpPr>
          <p:cNvPr id="2" name="Title 1">
            <a:extLst>
              <a:ext uri="{FF2B5EF4-FFF2-40B4-BE49-F238E27FC236}">
                <a16:creationId xmlns:a16="http://schemas.microsoft.com/office/drawing/2014/main" id="{6EF87E8F-5716-4A71-B64F-EC5A742B45D2}"/>
              </a:ext>
            </a:extLst>
          </p:cNvPr>
          <p:cNvSpPr>
            <a:spLocks noGrp="1"/>
          </p:cNvSpPr>
          <p:nvPr>
            <p:ph type="title"/>
          </p:nvPr>
        </p:nvSpPr>
        <p:spPr>
          <a:xfrm>
            <a:off x="762000" y="715961"/>
            <a:ext cx="6477000" cy="1189038"/>
          </a:xfrm>
        </p:spPr>
        <p:txBody>
          <a:bodyPr anchor="t">
            <a:noAutofit/>
          </a:bodyPr>
          <a:lstStyle>
            <a:lvl1pPr>
              <a:spcBef>
                <a:spcPts val="1000"/>
              </a:spcBef>
              <a:defRPr sz="4000" b="1">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47377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eft Pattern Content">
    <p:bg>
      <p:bgPr>
        <a:solidFill>
          <a:schemeClr val="tx1"/>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5199743" y="1905000"/>
            <a:ext cx="6477000" cy="3276600"/>
          </a:xfrm>
        </p:spPr>
        <p:txBody>
          <a:bodyPr/>
          <a:lstStyle>
            <a:lvl1pPr marL="0" indent="0">
              <a:buNone/>
              <a:defRPr sz="2000" b="1">
                <a:solidFill>
                  <a:schemeClr val="bg2"/>
                </a:solidFill>
              </a:defRPr>
            </a:lvl1pPr>
            <a:lvl2pPr marL="228600" indent="-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2" name="Picture 1">
            <a:extLst>
              <a:ext uri="{FF2B5EF4-FFF2-40B4-BE49-F238E27FC236}">
                <a16:creationId xmlns:a16="http://schemas.microsoft.com/office/drawing/2014/main" id="{F683DB48-CF57-4729-916D-E4E70143AC6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rot="16200000">
            <a:off x="-1200150" y="1200150"/>
            <a:ext cx="6858000" cy="4457700"/>
          </a:xfrm>
          <a:prstGeom prst="rect">
            <a:avLst/>
          </a:prstGeom>
        </p:spPr>
      </p:pic>
      <p:sp>
        <p:nvSpPr>
          <p:cNvPr id="3" name="Title 2">
            <a:extLst>
              <a:ext uri="{FF2B5EF4-FFF2-40B4-BE49-F238E27FC236}">
                <a16:creationId xmlns:a16="http://schemas.microsoft.com/office/drawing/2014/main" id="{C7668F4E-0433-49FD-9D92-3B60E9B0AEE6}"/>
              </a:ext>
            </a:extLst>
          </p:cNvPr>
          <p:cNvSpPr>
            <a:spLocks noGrp="1"/>
          </p:cNvSpPr>
          <p:nvPr>
            <p:ph type="title"/>
          </p:nvPr>
        </p:nvSpPr>
        <p:spPr>
          <a:xfrm>
            <a:off x="5199742" y="715961"/>
            <a:ext cx="6477000" cy="1189037"/>
          </a:xfrm>
        </p:spPr>
        <p:txBody>
          <a:bodyPr anchor="t">
            <a:normAutofit/>
          </a:bodyPr>
          <a:lstStyle>
            <a:lvl1pPr>
              <a:spcBef>
                <a:spcPts val="1000"/>
              </a:spcBef>
              <a:defRPr sz="4000" b="1" spc="-50" baseline="0">
                <a:solidFill>
                  <a:schemeClr val="accent4"/>
                </a:solidFill>
              </a:defRPr>
            </a:lvl1pPr>
          </a:lstStyle>
          <a:p>
            <a:r>
              <a:rPr lang="en-US"/>
              <a:t>Click to edit Master title style</a:t>
            </a:r>
            <a:endParaRPr lang="en-US" dirty="0"/>
          </a:p>
        </p:txBody>
      </p:sp>
    </p:spTree>
    <p:extLst>
      <p:ext uri="{BB962C8B-B14F-4D97-AF65-F5344CB8AC3E}">
        <p14:creationId xmlns:p14="http://schemas.microsoft.com/office/powerpoint/2010/main" val="374871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p15:clr>
            <a:srgbClr val="5ACBF0"/>
          </p15:clr>
        </p15:guide>
        <p15:guide id="3" orient="horz" pos="2240">
          <p15:clr>
            <a:srgbClr val="5ACBF0"/>
          </p15:clr>
        </p15:guide>
        <p15:guide id="4" orient="horz" pos="248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fetti Content Purpl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119" name="Freeform 5">
            <a:extLst>
              <a:ext uri="{FF2B5EF4-FFF2-40B4-BE49-F238E27FC236}">
                <a16:creationId xmlns:a16="http://schemas.microsoft.com/office/drawing/2014/main" id="{83D44B3A-DC81-4CDB-80B8-F943DED435E9}"/>
              </a:ext>
            </a:extLst>
          </p:cNvPr>
          <p:cNvSpPr>
            <a:spLocks/>
          </p:cNvSpPr>
          <p:nvPr/>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51569B0-9C86-438F-A1AE-05ED60D0F265}"/>
              </a:ext>
            </a:extLst>
          </p:cNvPr>
          <p:cNvSpPr>
            <a:spLocks/>
          </p:cNvSpPr>
          <p:nvPr/>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CCD311FE-1421-46A5-92B9-3C8A6A7F5E8C}"/>
              </a:ext>
            </a:extLst>
          </p:cNvPr>
          <p:cNvSpPr>
            <a:spLocks/>
          </p:cNvSpPr>
          <p:nvPr/>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2B789E47-10B7-479F-B3E4-97A211C54085}"/>
              </a:ext>
            </a:extLst>
          </p:cNvPr>
          <p:cNvSpPr>
            <a:spLocks/>
          </p:cNvSpPr>
          <p:nvPr/>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E771A75F-B91F-4601-B829-BEEA9E2B5912}"/>
              </a:ext>
            </a:extLst>
          </p:cNvPr>
          <p:cNvSpPr>
            <a:spLocks/>
          </p:cNvSpPr>
          <p:nvPr/>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12BE88AE-786D-4978-8E31-4015DBC2A4C3}"/>
              </a:ext>
            </a:extLst>
          </p:cNvPr>
          <p:cNvSpPr>
            <a:spLocks/>
          </p:cNvSpPr>
          <p:nvPr/>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315D8FE8-C69A-44FB-BD09-7F0E768518E0}"/>
              </a:ext>
            </a:extLst>
          </p:cNvPr>
          <p:cNvSpPr>
            <a:spLocks/>
          </p:cNvSpPr>
          <p:nvPr/>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50F99163-4524-4752-96D9-AA617FC04D65}"/>
              </a:ext>
            </a:extLst>
          </p:cNvPr>
          <p:cNvSpPr>
            <a:spLocks/>
          </p:cNvSpPr>
          <p:nvPr/>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C777E46D-D756-4BDA-A3B4-2DB1DE6E61D7}"/>
              </a:ext>
            </a:extLst>
          </p:cNvPr>
          <p:cNvSpPr>
            <a:spLocks/>
          </p:cNvSpPr>
          <p:nvPr/>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25B709C5-D087-49F1-A8A6-2D75DE33C76B}"/>
              </a:ext>
            </a:extLst>
          </p:cNvPr>
          <p:cNvSpPr>
            <a:spLocks/>
          </p:cNvSpPr>
          <p:nvPr/>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519D68D8-74F8-44F1-B73F-42156F9FDC23}"/>
              </a:ext>
            </a:extLst>
          </p:cNvPr>
          <p:cNvSpPr>
            <a:spLocks/>
          </p:cNvSpPr>
          <p:nvPr/>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543E355E-5790-4E21-8382-3C55A04CB9DC}"/>
              </a:ext>
            </a:extLst>
          </p:cNvPr>
          <p:cNvSpPr>
            <a:spLocks/>
          </p:cNvSpPr>
          <p:nvPr/>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C6494B8B-41CF-4993-B667-E00F064C385F}"/>
              </a:ext>
            </a:extLst>
          </p:cNvPr>
          <p:cNvSpPr>
            <a:spLocks/>
          </p:cNvSpPr>
          <p:nvPr/>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C4265E16-2BDF-4C97-8374-E88DBA6F3A72}"/>
              </a:ext>
            </a:extLst>
          </p:cNvPr>
          <p:cNvSpPr>
            <a:spLocks/>
          </p:cNvSpPr>
          <p:nvPr/>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066F27C5-C1F6-4034-8DFE-3FD5C1AC0452}"/>
              </a:ext>
            </a:extLst>
          </p:cNvPr>
          <p:cNvSpPr>
            <a:spLocks/>
          </p:cNvSpPr>
          <p:nvPr/>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831DC9A-E543-4101-A138-7EFCEC705713}"/>
              </a:ext>
            </a:extLst>
          </p:cNvPr>
          <p:cNvSpPr>
            <a:spLocks/>
          </p:cNvSpPr>
          <p:nvPr/>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48394A84-CE37-4002-93F8-44426484CDA8}"/>
              </a:ext>
            </a:extLst>
          </p:cNvPr>
          <p:cNvSpPr>
            <a:spLocks/>
          </p:cNvSpPr>
          <p:nvPr/>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B961E482-D999-4A66-AD86-3542D3D18CF4}"/>
              </a:ext>
            </a:extLst>
          </p:cNvPr>
          <p:cNvSpPr>
            <a:spLocks/>
          </p:cNvSpPr>
          <p:nvPr/>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B3AB249E-9AC7-4283-9819-84552EE8DA60}"/>
              </a:ext>
            </a:extLst>
          </p:cNvPr>
          <p:cNvSpPr>
            <a:spLocks/>
          </p:cNvSpPr>
          <p:nvPr/>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143194C4-B8D5-40E8-AA29-09CCFCCB1AAD}"/>
              </a:ext>
            </a:extLst>
          </p:cNvPr>
          <p:cNvSpPr>
            <a:spLocks/>
          </p:cNvSpPr>
          <p:nvPr/>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7D46313C-EB02-4047-89F6-D334E1D6555E}"/>
              </a:ext>
            </a:extLst>
          </p:cNvPr>
          <p:cNvSpPr>
            <a:spLocks/>
          </p:cNvSpPr>
          <p:nvPr/>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9D574720-4432-414F-A755-2165DB6A12B1}"/>
              </a:ext>
            </a:extLst>
          </p:cNvPr>
          <p:cNvSpPr>
            <a:spLocks/>
          </p:cNvSpPr>
          <p:nvPr/>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60DBF99C-FDEF-4EB8-BEB3-6016CF556C4E}"/>
              </a:ext>
            </a:extLst>
          </p:cNvPr>
          <p:cNvSpPr>
            <a:spLocks/>
          </p:cNvSpPr>
          <p:nvPr/>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F9BECBFC-E4BA-40A6-9C5C-2A5A5DF6702C}"/>
              </a:ext>
            </a:extLst>
          </p:cNvPr>
          <p:cNvSpPr>
            <a:spLocks/>
          </p:cNvSpPr>
          <p:nvPr/>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083D96D8-F927-4368-82B6-DF0B012BEAB0}"/>
              </a:ext>
            </a:extLst>
          </p:cNvPr>
          <p:cNvSpPr>
            <a:spLocks/>
          </p:cNvSpPr>
          <p:nvPr/>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C2459E27-74A6-4C11-B416-60F8ACAF5632}"/>
              </a:ext>
            </a:extLst>
          </p:cNvPr>
          <p:cNvSpPr>
            <a:spLocks/>
          </p:cNvSpPr>
          <p:nvPr/>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8740CA-03F5-4DE6-A689-9CF8CD6403FD}"/>
              </a:ext>
            </a:extLst>
          </p:cNvPr>
          <p:cNvSpPr>
            <a:spLocks/>
          </p:cNvSpPr>
          <p:nvPr/>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5EB10864-3F2A-490B-9AD9-34D31A126051}"/>
              </a:ext>
            </a:extLst>
          </p:cNvPr>
          <p:cNvSpPr>
            <a:spLocks/>
          </p:cNvSpPr>
          <p:nvPr/>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CA75FFEE-499C-4285-A7E5-05E7568C3C07}"/>
              </a:ext>
            </a:extLst>
          </p:cNvPr>
          <p:cNvSpPr>
            <a:spLocks/>
          </p:cNvSpPr>
          <p:nvPr/>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8932D4FB-D460-4F89-84DC-C0E9B85A0925}"/>
              </a:ext>
            </a:extLst>
          </p:cNvPr>
          <p:cNvSpPr>
            <a:spLocks/>
          </p:cNvSpPr>
          <p:nvPr/>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D74F4718-2831-43DD-B0C3-FFFAF19748B8}"/>
              </a:ext>
            </a:extLst>
          </p:cNvPr>
          <p:cNvSpPr>
            <a:spLocks/>
          </p:cNvSpPr>
          <p:nvPr/>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520F6E80-8A84-4DB2-A47F-74399197A10E}"/>
              </a:ext>
            </a:extLst>
          </p:cNvPr>
          <p:cNvSpPr>
            <a:spLocks/>
          </p:cNvSpPr>
          <p:nvPr/>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6741FEE2-217E-4F02-A93D-3EC0B83DDFDF}"/>
              </a:ext>
            </a:extLst>
          </p:cNvPr>
          <p:cNvSpPr>
            <a:spLocks/>
          </p:cNvSpPr>
          <p:nvPr/>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5AAF5A42-C6C0-4FAC-BE66-8AEB7C834AA4}"/>
              </a:ext>
            </a:extLst>
          </p:cNvPr>
          <p:cNvSpPr>
            <a:spLocks/>
          </p:cNvSpPr>
          <p:nvPr/>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4A6B066C-DCAA-422A-9702-95152A0B04CB}"/>
              </a:ext>
            </a:extLst>
          </p:cNvPr>
          <p:cNvSpPr>
            <a:spLocks/>
          </p:cNvSpPr>
          <p:nvPr/>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
            <a:extLst>
              <a:ext uri="{FF2B5EF4-FFF2-40B4-BE49-F238E27FC236}">
                <a16:creationId xmlns:a16="http://schemas.microsoft.com/office/drawing/2014/main" id="{C1DD997A-6B6A-49DA-83B4-A6974F09A420}"/>
              </a:ext>
            </a:extLst>
          </p:cNvPr>
          <p:cNvSpPr>
            <a:spLocks/>
          </p:cNvSpPr>
          <p:nvPr/>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5">
            <a:extLst>
              <a:ext uri="{FF2B5EF4-FFF2-40B4-BE49-F238E27FC236}">
                <a16:creationId xmlns:a16="http://schemas.microsoft.com/office/drawing/2014/main" id="{17A31390-9BB8-4FE9-8FAB-88549A24175C}"/>
              </a:ext>
            </a:extLst>
          </p:cNvPr>
          <p:cNvSpPr>
            <a:spLocks/>
          </p:cNvSpPr>
          <p:nvPr/>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5">
            <a:extLst>
              <a:ext uri="{FF2B5EF4-FFF2-40B4-BE49-F238E27FC236}">
                <a16:creationId xmlns:a16="http://schemas.microsoft.com/office/drawing/2014/main" id="{20FAE2A1-8F27-49B8-8541-3C13B47AD6AC}"/>
              </a:ext>
            </a:extLst>
          </p:cNvPr>
          <p:cNvSpPr>
            <a:spLocks/>
          </p:cNvSpPr>
          <p:nvPr/>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5">
            <a:extLst>
              <a:ext uri="{FF2B5EF4-FFF2-40B4-BE49-F238E27FC236}">
                <a16:creationId xmlns:a16="http://schemas.microsoft.com/office/drawing/2014/main" id="{2F19ADC6-9832-4580-9A14-D1B481D11E29}"/>
              </a:ext>
            </a:extLst>
          </p:cNvPr>
          <p:cNvSpPr>
            <a:spLocks/>
          </p:cNvSpPr>
          <p:nvPr/>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5">
            <a:extLst>
              <a:ext uri="{FF2B5EF4-FFF2-40B4-BE49-F238E27FC236}">
                <a16:creationId xmlns:a16="http://schemas.microsoft.com/office/drawing/2014/main" id="{C1561070-E604-473F-8E55-B4502DA7BD6D}"/>
              </a:ext>
            </a:extLst>
          </p:cNvPr>
          <p:cNvSpPr>
            <a:spLocks/>
          </p:cNvSpPr>
          <p:nvPr/>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5">
            <a:extLst>
              <a:ext uri="{FF2B5EF4-FFF2-40B4-BE49-F238E27FC236}">
                <a16:creationId xmlns:a16="http://schemas.microsoft.com/office/drawing/2014/main" id="{4669F3F3-7F13-41B1-98EA-A04A88CE469C}"/>
              </a:ext>
            </a:extLst>
          </p:cNvPr>
          <p:cNvSpPr>
            <a:spLocks/>
          </p:cNvSpPr>
          <p:nvPr/>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5">
            <a:extLst>
              <a:ext uri="{FF2B5EF4-FFF2-40B4-BE49-F238E27FC236}">
                <a16:creationId xmlns:a16="http://schemas.microsoft.com/office/drawing/2014/main" id="{42BD7F25-AB3C-4D00-977B-E773BA10807B}"/>
              </a:ext>
            </a:extLst>
          </p:cNvPr>
          <p:cNvSpPr>
            <a:spLocks/>
          </p:cNvSpPr>
          <p:nvPr/>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5">
            <a:extLst>
              <a:ext uri="{FF2B5EF4-FFF2-40B4-BE49-F238E27FC236}">
                <a16:creationId xmlns:a16="http://schemas.microsoft.com/office/drawing/2014/main" id="{7B466185-3DA7-4D33-85BF-EAAB41254563}"/>
              </a:ext>
            </a:extLst>
          </p:cNvPr>
          <p:cNvSpPr>
            <a:spLocks/>
          </p:cNvSpPr>
          <p:nvPr/>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5">
            <a:extLst>
              <a:ext uri="{FF2B5EF4-FFF2-40B4-BE49-F238E27FC236}">
                <a16:creationId xmlns:a16="http://schemas.microsoft.com/office/drawing/2014/main" id="{067FBB6E-9FD4-4A30-8C7C-B36C4AA32A09}"/>
              </a:ext>
            </a:extLst>
          </p:cNvPr>
          <p:cNvSpPr>
            <a:spLocks/>
          </p:cNvSpPr>
          <p:nvPr/>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5">
            <a:extLst>
              <a:ext uri="{FF2B5EF4-FFF2-40B4-BE49-F238E27FC236}">
                <a16:creationId xmlns:a16="http://schemas.microsoft.com/office/drawing/2014/main" id="{0D0C4E3C-A37B-4027-B20D-46357FB3665E}"/>
              </a:ext>
            </a:extLst>
          </p:cNvPr>
          <p:cNvSpPr>
            <a:spLocks/>
          </p:cNvSpPr>
          <p:nvPr/>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5">
            <a:extLst>
              <a:ext uri="{FF2B5EF4-FFF2-40B4-BE49-F238E27FC236}">
                <a16:creationId xmlns:a16="http://schemas.microsoft.com/office/drawing/2014/main" id="{0FD2391E-D304-4294-8A05-6EC9E58FC417}"/>
              </a:ext>
            </a:extLst>
          </p:cNvPr>
          <p:cNvSpPr>
            <a:spLocks/>
          </p:cNvSpPr>
          <p:nvPr/>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5">
            <a:extLst>
              <a:ext uri="{FF2B5EF4-FFF2-40B4-BE49-F238E27FC236}">
                <a16:creationId xmlns:a16="http://schemas.microsoft.com/office/drawing/2014/main" id="{079D2452-BC77-4742-AB7B-30508A68E3CA}"/>
              </a:ext>
            </a:extLst>
          </p:cNvPr>
          <p:cNvSpPr>
            <a:spLocks/>
          </p:cNvSpPr>
          <p:nvPr/>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5">
            <a:extLst>
              <a:ext uri="{FF2B5EF4-FFF2-40B4-BE49-F238E27FC236}">
                <a16:creationId xmlns:a16="http://schemas.microsoft.com/office/drawing/2014/main" id="{7BCEC5E2-D648-46C8-8C64-94FDDCE7685B}"/>
              </a:ext>
            </a:extLst>
          </p:cNvPr>
          <p:cNvSpPr>
            <a:spLocks/>
          </p:cNvSpPr>
          <p:nvPr/>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5">
            <a:extLst>
              <a:ext uri="{FF2B5EF4-FFF2-40B4-BE49-F238E27FC236}">
                <a16:creationId xmlns:a16="http://schemas.microsoft.com/office/drawing/2014/main" id="{6E6770F7-8B3D-46A2-BB80-73A1D63F34D1}"/>
              </a:ext>
            </a:extLst>
          </p:cNvPr>
          <p:cNvSpPr>
            <a:spLocks/>
          </p:cNvSpPr>
          <p:nvPr/>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5">
            <a:extLst>
              <a:ext uri="{FF2B5EF4-FFF2-40B4-BE49-F238E27FC236}">
                <a16:creationId xmlns:a16="http://schemas.microsoft.com/office/drawing/2014/main" id="{DA305386-2CA9-4CB1-B6C1-3B6D7F722A4A}"/>
              </a:ext>
            </a:extLst>
          </p:cNvPr>
          <p:cNvSpPr>
            <a:spLocks/>
          </p:cNvSpPr>
          <p:nvPr/>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5">
            <a:extLst>
              <a:ext uri="{FF2B5EF4-FFF2-40B4-BE49-F238E27FC236}">
                <a16:creationId xmlns:a16="http://schemas.microsoft.com/office/drawing/2014/main" id="{7F1BBA34-10D4-44F3-AE4C-203CE5E635E3}"/>
              </a:ext>
            </a:extLst>
          </p:cNvPr>
          <p:cNvSpPr>
            <a:spLocks/>
          </p:cNvSpPr>
          <p:nvPr/>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5">
            <a:extLst>
              <a:ext uri="{FF2B5EF4-FFF2-40B4-BE49-F238E27FC236}">
                <a16:creationId xmlns:a16="http://schemas.microsoft.com/office/drawing/2014/main" id="{3E3BBB0A-F44B-4418-9AB5-90C76F47B65C}"/>
              </a:ext>
            </a:extLst>
          </p:cNvPr>
          <p:cNvSpPr>
            <a:spLocks/>
          </p:cNvSpPr>
          <p:nvPr/>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5">
            <a:extLst>
              <a:ext uri="{FF2B5EF4-FFF2-40B4-BE49-F238E27FC236}">
                <a16:creationId xmlns:a16="http://schemas.microsoft.com/office/drawing/2014/main" id="{786EAD10-8FDE-4463-AB44-FA22D4E08EB6}"/>
              </a:ext>
            </a:extLst>
          </p:cNvPr>
          <p:cNvSpPr>
            <a:spLocks/>
          </p:cNvSpPr>
          <p:nvPr/>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5">
            <a:extLst>
              <a:ext uri="{FF2B5EF4-FFF2-40B4-BE49-F238E27FC236}">
                <a16:creationId xmlns:a16="http://schemas.microsoft.com/office/drawing/2014/main" id="{F7762CAA-ACEF-45F9-9F8B-D4F10B020BC3}"/>
              </a:ext>
            </a:extLst>
          </p:cNvPr>
          <p:cNvSpPr>
            <a:spLocks/>
          </p:cNvSpPr>
          <p:nvPr/>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5">
            <a:extLst>
              <a:ext uri="{FF2B5EF4-FFF2-40B4-BE49-F238E27FC236}">
                <a16:creationId xmlns:a16="http://schemas.microsoft.com/office/drawing/2014/main" id="{386FE2DA-52B1-4946-89A1-7E807D6B8820}"/>
              </a:ext>
            </a:extLst>
          </p:cNvPr>
          <p:cNvSpPr>
            <a:spLocks/>
          </p:cNvSpPr>
          <p:nvPr/>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5">
            <a:extLst>
              <a:ext uri="{FF2B5EF4-FFF2-40B4-BE49-F238E27FC236}">
                <a16:creationId xmlns:a16="http://schemas.microsoft.com/office/drawing/2014/main" id="{630CDC40-690A-4572-8E6C-F852F589C734}"/>
              </a:ext>
            </a:extLst>
          </p:cNvPr>
          <p:cNvSpPr>
            <a:spLocks/>
          </p:cNvSpPr>
          <p:nvPr/>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5">
            <a:extLst>
              <a:ext uri="{FF2B5EF4-FFF2-40B4-BE49-F238E27FC236}">
                <a16:creationId xmlns:a16="http://schemas.microsoft.com/office/drawing/2014/main" id="{0CBE04A5-557D-4ED8-9367-4965DF872CB7}"/>
              </a:ext>
            </a:extLst>
          </p:cNvPr>
          <p:cNvSpPr>
            <a:spLocks/>
          </p:cNvSpPr>
          <p:nvPr/>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5">
            <a:extLst>
              <a:ext uri="{FF2B5EF4-FFF2-40B4-BE49-F238E27FC236}">
                <a16:creationId xmlns:a16="http://schemas.microsoft.com/office/drawing/2014/main" id="{18C1D1A8-8F8A-49D6-AD02-B410DE26F0BE}"/>
              </a:ext>
            </a:extLst>
          </p:cNvPr>
          <p:cNvSpPr>
            <a:spLocks/>
          </p:cNvSpPr>
          <p:nvPr/>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5">
            <a:extLst>
              <a:ext uri="{FF2B5EF4-FFF2-40B4-BE49-F238E27FC236}">
                <a16:creationId xmlns:a16="http://schemas.microsoft.com/office/drawing/2014/main" id="{0919F9FD-AAF0-47C3-BF09-F46DC2147B65}"/>
              </a:ext>
            </a:extLst>
          </p:cNvPr>
          <p:cNvSpPr>
            <a:spLocks/>
          </p:cNvSpPr>
          <p:nvPr/>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5">
            <a:extLst>
              <a:ext uri="{FF2B5EF4-FFF2-40B4-BE49-F238E27FC236}">
                <a16:creationId xmlns:a16="http://schemas.microsoft.com/office/drawing/2014/main" id="{37375F0B-BC73-4249-8F6A-670E30ED9D64}"/>
              </a:ext>
            </a:extLst>
          </p:cNvPr>
          <p:cNvSpPr>
            <a:spLocks/>
          </p:cNvSpPr>
          <p:nvPr/>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5">
            <a:extLst>
              <a:ext uri="{FF2B5EF4-FFF2-40B4-BE49-F238E27FC236}">
                <a16:creationId xmlns:a16="http://schemas.microsoft.com/office/drawing/2014/main" id="{21E5C0A4-FAA3-4924-9412-BBA867E80D39}"/>
              </a:ext>
            </a:extLst>
          </p:cNvPr>
          <p:cNvSpPr>
            <a:spLocks/>
          </p:cNvSpPr>
          <p:nvPr/>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5">
            <a:extLst>
              <a:ext uri="{FF2B5EF4-FFF2-40B4-BE49-F238E27FC236}">
                <a16:creationId xmlns:a16="http://schemas.microsoft.com/office/drawing/2014/main" id="{DA9355A1-AFF3-49B5-8161-79FD9B4B2D14}"/>
              </a:ext>
            </a:extLst>
          </p:cNvPr>
          <p:cNvSpPr>
            <a:spLocks/>
          </p:cNvSpPr>
          <p:nvPr/>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9660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fetti Content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2" name="Freeform 5">
            <a:extLst>
              <a:ext uri="{FF2B5EF4-FFF2-40B4-BE49-F238E27FC236}">
                <a16:creationId xmlns:a16="http://schemas.microsoft.com/office/drawing/2014/main" id="{2DC4114B-0609-4C4D-B543-47A78CCD924E}"/>
              </a:ext>
            </a:extLst>
          </p:cNvPr>
          <p:cNvSpPr>
            <a:spLocks/>
          </p:cNvSpPr>
          <p:nvPr/>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 name="Freeform 5">
            <a:extLst>
              <a:ext uri="{FF2B5EF4-FFF2-40B4-BE49-F238E27FC236}">
                <a16:creationId xmlns:a16="http://schemas.microsoft.com/office/drawing/2014/main" id="{F4991A45-6BE7-41F5-A26B-FEDE1476FA01}"/>
              </a:ext>
            </a:extLst>
          </p:cNvPr>
          <p:cNvSpPr>
            <a:spLocks/>
          </p:cNvSpPr>
          <p:nvPr/>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 name="Freeform 5">
            <a:extLst>
              <a:ext uri="{FF2B5EF4-FFF2-40B4-BE49-F238E27FC236}">
                <a16:creationId xmlns:a16="http://schemas.microsoft.com/office/drawing/2014/main" id="{1E524AC6-1148-4420-9876-811DD3A6CFA3}"/>
              </a:ext>
            </a:extLst>
          </p:cNvPr>
          <p:cNvSpPr>
            <a:spLocks/>
          </p:cNvSpPr>
          <p:nvPr/>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3FB0D408-43F7-461D-BFDF-08A3F869B01B}"/>
              </a:ext>
            </a:extLst>
          </p:cNvPr>
          <p:cNvSpPr>
            <a:spLocks/>
          </p:cNvSpPr>
          <p:nvPr/>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5">
            <a:extLst>
              <a:ext uri="{FF2B5EF4-FFF2-40B4-BE49-F238E27FC236}">
                <a16:creationId xmlns:a16="http://schemas.microsoft.com/office/drawing/2014/main" id="{3BFEC4BA-AD08-41E5-B485-5D76779BD22C}"/>
              </a:ext>
            </a:extLst>
          </p:cNvPr>
          <p:cNvSpPr>
            <a:spLocks/>
          </p:cNvSpPr>
          <p:nvPr/>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5">
            <a:extLst>
              <a:ext uri="{FF2B5EF4-FFF2-40B4-BE49-F238E27FC236}">
                <a16:creationId xmlns:a16="http://schemas.microsoft.com/office/drawing/2014/main" id="{DCADCEEA-F24D-44AB-922F-8772E0343F65}"/>
              </a:ext>
            </a:extLst>
          </p:cNvPr>
          <p:cNvSpPr>
            <a:spLocks/>
          </p:cNvSpPr>
          <p:nvPr/>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5">
            <a:extLst>
              <a:ext uri="{FF2B5EF4-FFF2-40B4-BE49-F238E27FC236}">
                <a16:creationId xmlns:a16="http://schemas.microsoft.com/office/drawing/2014/main" id="{A787DE99-F548-4F27-BD73-008223ADC626}"/>
              </a:ext>
            </a:extLst>
          </p:cNvPr>
          <p:cNvSpPr>
            <a:spLocks/>
          </p:cNvSpPr>
          <p:nvPr/>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5">
            <a:extLst>
              <a:ext uri="{FF2B5EF4-FFF2-40B4-BE49-F238E27FC236}">
                <a16:creationId xmlns:a16="http://schemas.microsoft.com/office/drawing/2014/main" id="{7684DD24-7DDA-4D86-9D3A-4AF92794D2AB}"/>
              </a:ext>
            </a:extLst>
          </p:cNvPr>
          <p:cNvSpPr>
            <a:spLocks/>
          </p:cNvSpPr>
          <p:nvPr/>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5">
            <a:extLst>
              <a:ext uri="{FF2B5EF4-FFF2-40B4-BE49-F238E27FC236}">
                <a16:creationId xmlns:a16="http://schemas.microsoft.com/office/drawing/2014/main" id="{1B9B85DC-2B9F-4D61-8259-DFBAE7153C86}"/>
              </a:ext>
            </a:extLst>
          </p:cNvPr>
          <p:cNvSpPr>
            <a:spLocks/>
          </p:cNvSpPr>
          <p:nvPr/>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5">
            <a:extLst>
              <a:ext uri="{FF2B5EF4-FFF2-40B4-BE49-F238E27FC236}">
                <a16:creationId xmlns:a16="http://schemas.microsoft.com/office/drawing/2014/main" id="{A3C2DDF8-77DE-44E7-82EB-BD2B109B8FDF}"/>
              </a:ext>
            </a:extLst>
          </p:cNvPr>
          <p:cNvSpPr>
            <a:spLocks/>
          </p:cNvSpPr>
          <p:nvPr/>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5">
            <a:extLst>
              <a:ext uri="{FF2B5EF4-FFF2-40B4-BE49-F238E27FC236}">
                <a16:creationId xmlns:a16="http://schemas.microsoft.com/office/drawing/2014/main" id="{FA74D4D0-7595-4C86-991E-ACC5FA41CC6C}"/>
              </a:ext>
            </a:extLst>
          </p:cNvPr>
          <p:cNvSpPr>
            <a:spLocks/>
          </p:cNvSpPr>
          <p:nvPr/>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5">
            <a:extLst>
              <a:ext uri="{FF2B5EF4-FFF2-40B4-BE49-F238E27FC236}">
                <a16:creationId xmlns:a16="http://schemas.microsoft.com/office/drawing/2014/main" id="{23157884-97DA-4B49-BAA8-4F244EF86883}"/>
              </a:ext>
            </a:extLst>
          </p:cNvPr>
          <p:cNvSpPr>
            <a:spLocks/>
          </p:cNvSpPr>
          <p:nvPr/>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5">
            <a:extLst>
              <a:ext uri="{FF2B5EF4-FFF2-40B4-BE49-F238E27FC236}">
                <a16:creationId xmlns:a16="http://schemas.microsoft.com/office/drawing/2014/main" id="{07CDB3B0-5CB6-43DA-A0C1-5990C23AB10D}"/>
              </a:ext>
            </a:extLst>
          </p:cNvPr>
          <p:cNvSpPr>
            <a:spLocks/>
          </p:cNvSpPr>
          <p:nvPr/>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5">
            <a:extLst>
              <a:ext uri="{FF2B5EF4-FFF2-40B4-BE49-F238E27FC236}">
                <a16:creationId xmlns:a16="http://schemas.microsoft.com/office/drawing/2014/main" id="{A932886D-EB20-4026-9D6E-687F61B1AA23}"/>
              </a:ext>
            </a:extLst>
          </p:cNvPr>
          <p:cNvSpPr>
            <a:spLocks/>
          </p:cNvSpPr>
          <p:nvPr/>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5">
            <a:extLst>
              <a:ext uri="{FF2B5EF4-FFF2-40B4-BE49-F238E27FC236}">
                <a16:creationId xmlns:a16="http://schemas.microsoft.com/office/drawing/2014/main" id="{3E812D95-DE21-4AE5-8F40-2DB182F3DEB9}"/>
              </a:ext>
            </a:extLst>
          </p:cNvPr>
          <p:cNvSpPr>
            <a:spLocks/>
          </p:cNvSpPr>
          <p:nvPr/>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5">
            <a:extLst>
              <a:ext uri="{FF2B5EF4-FFF2-40B4-BE49-F238E27FC236}">
                <a16:creationId xmlns:a16="http://schemas.microsoft.com/office/drawing/2014/main" id="{210B2D4F-6E86-4287-8EA1-EA3A728A112A}"/>
              </a:ext>
            </a:extLst>
          </p:cNvPr>
          <p:cNvSpPr>
            <a:spLocks/>
          </p:cNvSpPr>
          <p:nvPr/>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5">
            <a:extLst>
              <a:ext uri="{FF2B5EF4-FFF2-40B4-BE49-F238E27FC236}">
                <a16:creationId xmlns:a16="http://schemas.microsoft.com/office/drawing/2014/main" id="{1E976474-73A7-4C5B-9BBB-2F877FE899E6}"/>
              </a:ext>
            </a:extLst>
          </p:cNvPr>
          <p:cNvSpPr>
            <a:spLocks/>
          </p:cNvSpPr>
          <p:nvPr/>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5">
            <a:extLst>
              <a:ext uri="{FF2B5EF4-FFF2-40B4-BE49-F238E27FC236}">
                <a16:creationId xmlns:a16="http://schemas.microsoft.com/office/drawing/2014/main" id="{465A6564-AC40-4493-A583-1FFB6C3E9DD9}"/>
              </a:ext>
            </a:extLst>
          </p:cNvPr>
          <p:cNvSpPr>
            <a:spLocks/>
          </p:cNvSpPr>
          <p:nvPr/>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5">
            <a:extLst>
              <a:ext uri="{FF2B5EF4-FFF2-40B4-BE49-F238E27FC236}">
                <a16:creationId xmlns:a16="http://schemas.microsoft.com/office/drawing/2014/main" id="{6954C064-7CB0-4288-BE96-E91AC7F876F2}"/>
              </a:ext>
            </a:extLst>
          </p:cNvPr>
          <p:cNvSpPr>
            <a:spLocks/>
          </p:cNvSpPr>
          <p:nvPr/>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5">
            <a:extLst>
              <a:ext uri="{FF2B5EF4-FFF2-40B4-BE49-F238E27FC236}">
                <a16:creationId xmlns:a16="http://schemas.microsoft.com/office/drawing/2014/main" id="{90BB86D8-7370-4CF9-8DCC-597757CFC2FB}"/>
              </a:ext>
            </a:extLst>
          </p:cNvPr>
          <p:cNvSpPr>
            <a:spLocks/>
          </p:cNvSpPr>
          <p:nvPr/>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5">
            <a:extLst>
              <a:ext uri="{FF2B5EF4-FFF2-40B4-BE49-F238E27FC236}">
                <a16:creationId xmlns:a16="http://schemas.microsoft.com/office/drawing/2014/main" id="{D8B61089-5F8D-4533-AFA2-5E4CFABC7955}"/>
              </a:ext>
            </a:extLst>
          </p:cNvPr>
          <p:cNvSpPr>
            <a:spLocks/>
          </p:cNvSpPr>
          <p:nvPr/>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5">
            <a:extLst>
              <a:ext uri="{FF2B5EF4-FFF2-40B4-BE49-F238E27FC236}">
                <a16:creationId xmlns:a16="http://schemas.microsoft.com/office/drawing/2014/main" id="{C3DAA582-A4E2-4D0D-9142-F0A4E91DF0FF}"/>
              </a:ext>
            </a:extLst>
          </p:cNvPr>
          <p:cNvSpPr>
            <a:spLocks/>
          </p:cNvSpPr>
          <p:nvPr/>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5">
            <a:extLst>
              <a:ext uri="{FF2B5EF4-FFF2-40B4-BE49-F238E27FC236}">
                <a16:creationId xmlns:a16="http://schemas.microsoft.com/office/drawing/2014/main" id="{0330153D-7AC7-4FEE-B014-E16DDA9F990D}"/>
              </a:ext>
            </a:extLst>
          </p:cNvPr>
          <p:cNvSpPr>
            <a:spLocks/>
          </p:cNvSpPr>
          <p:nvPr/>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5">
            <a:extLst>
              <a:ext uri="{FF2B5EF4-FFF2-40B4-BE49-F238E27FC236}">
                <a16:creationId xmlns:a16="http://schemas.microsoft.com/office/drawing/2014/main" id="{9FE05360-0BAD-4CD0-912B-2EFB0A93B25F}"/>
              </a:ext>
            </a:extLst>
          </p:cNvPr>
          <p:cNvSpPr>
            <a:spLocks/>
          </p:cNvSpPr>
          <p:nvPr/>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5">
            <a:extLst>
              <a:ext uri="{FF2B5EF4-FFF2-40B4-BE49-F238E27FC236}">
                <a16:creationId xmlns:a16="http://schemas.microsoft.com/office/drawing/2014/main" id="{2BB69768-4BF4-4369-941D-7F83EA731EC1}"/>
              </a:ext>
            </a:extLst>
          </p:cNvPr>
          <p:cNvSpPr>
            <a:spLocks/>
          </p:cNvSpPr>
          <p:nvPr/>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5">
            <a:extLst>
              <a:ext uri="{FF2B5EF4-FFF2-40B4-BE49-F238E27FC236}">
                <a16:creationId xmlns:a16="http://schemas.microsoft.com/office/drawing/2014/main" id="{51F585F2-FB0F-4846-9CD2-11F7FF96FD97}"/>
              </a:ext>
            </a:extLst>
          </p:cNvPr>
          <p:cNvSpPr>
            <a:spLocks/>
          </p:cNvSpPr>
          <p:nvPr/>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5">
            <a:extLst>
              <a:ext uri="{FF2B5EF4-FFF2-40B4-BE49-F238E27FC236}">
                <a16:creationId xmlns:a16="http://schemas.microsoft.com/office/drawing/2014/main" id="{CBE3430D-F606-4308-B49E-D9AAD7125090}"/>
              </a:ext>
            </a:extLst>
          </p:cNvPr>
          <p:cNvSpPr>
            <a:spLocks/>
          </p:cNvSpPr>
          <p:nvPr/>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5">
            <a:extLst>
              <a:ext uri="{FF2B5EF4-FFF2-40B4-BE49-F238E27FC236}">
                <a16:creationId xmlns:a16="http://schemas.microsoft.com/office/drawing/2014/main" id="{DBCBDCF3-6847-4191-A872-E8389FEBE08D}"/>
              </a:ext>
            </a:extLst>
          </p:cNvPr>
          <p:cNvSpPr>
            <a:spLocks/>
          </p:cNvSpPr>
          <p:nvPr/>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F7B483D-EB1A-45B5-B1AD-0EAE7F64763C}"/>
              </a:ext>
            </a:extLst>
          </p:cNvPr>
          <p:cNvSpPr>
            <a:spLocks/>
          </p:cNvSpPr>
          <p:nvPr/>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B3466B6D-9C19-4F9A-8173-BC98E52B1023}"/>
              </a:ext>
            </a:extLst>
          </p:cNvPr>
          <p:cNvSpPr>
            <a:spLocks/>
          </p:cNvSpPr>
          <p:nvPr/>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9C4E25A9-A7F7-4238-B98D-A72344849620}"/>
              </a:ext>
            </a:extLst>
          </p:cNvPr>
          <p:cNvSpPr>
            <a:spLocks/>
          </p:cNvSpPr>
          <p:nvPr/>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582162BB-6F36-41B5-B5AD-B7FD4177E530}"/>
              </a:ext>
            </a:extLst>
          </p:cNvPr>
          <p:cNvSpPr>
            <a:spLocks/>
          </p:cNvSpPr>
          <p:nvPr/>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652516D9-F1FA-4063-ADA2-9B081A2D5A2E}"/>
              </a:ext>
            </a:extLst>
          </p:cNvPr>
          <p:cNvSpPr>
            <a:spLocks/>
          </p:cNvSpPr>
          <p:nvPr/>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1C6A6B49-4641-48E9-8819-769AAE00B198}"/>
              </a:ext>
            </a:extLst>
          </p:cNvPr>
          <p:cNvSpPr>
            <a:spLocks/>
          </p:cNvSpPr>
          <p:nvPr/>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B1530B27-CB32-4FD6-ADCD-696B9A77D606}"/>
              </a:ext>
            </a:extLst>
          </p:cNvPr>
          <p:cNvSpPr>
            <a:spLocks/>
          </p:cNvSpPr>
          <p:nvPr/>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BAFEEEB6-FF84-414F-A371-D3F809A1C86D}"/>
              </a:ext>
            </a:extLst>
          </p:cNvPr>
          <p:cNvSpPr>
            <a:spLocks/>
          </p:cNvSpPr>
          <p:nvPr/>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0F8F801F-06E9-4E1C-A137-226729983354}"/>
              </a:ext>
            </a:extLst>
          </p:cNvPr>
          <p:cNvSpPr>
            <a:spLocks/>
          </p:cNvSpPr>
          <p:nvPr/>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3062C679-537B-4565-B111-60C31A15ACF4}"/>
              </a:ext>
            </a:extLst>
          </p:cNvPr>
          <p:cNvSpPr>
            <a:spLocks/>
          </p:cNvSpPr>
          <p:nvPr/>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887EEB3A-4213-464A-87A3-D2DAF47421F5}"/>
              </a:ext>
            </a:extLst>
          </p:cNvPr>
          <p:cNvSpPr>
            <a:spLocks/>
          </p:cNvSpPr>
          <p:nvPr/>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ADC86261-F90C-45E0-A168-7581A8C02C38}"/>
              </a:ext>
            </a:extLst>
          </p:cNvPr>
          <p:cNvSpPr>
            <a:spLocks/>
          </p:cNvSpPr>
          <p:nvPr/>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504DD272-AA18-4EE6-AA29-9F6F74F23909}"/>
              </a:ext>
            </a:extLst>
          </p:cNvPr>
          <p:cNvSpPr>
            <a:spLocks/>
          </p:cNvSpPr>
          <p:nvPr/>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8BCD198C-85D1-4065-9D67-82D3B38E1C37}"/>
              </a:ext>
            </a:extLst>
          </p:cNvPr>
          <p:cNvSpPr>
            <a:spLocks/>
          </p:cNvSpPr>
          <p:nvPr/>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900C489-4586-4F04-BD13-FF483556032E}"/>
              </a:ext>
            </a:extLst>
          </p:cNvPr>
          <p:cNvSpPr>
            <a:spLocks/>
          </p:cNvSpPr>
          <p:nvPr/>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FFF75EF5-F4A4-47DF-B2E8-27AF735DAE67}"/>
              </a:ext>
            </a:extLst>
          </p:cNvPr>
          <p:cNvSpPr>
            <a:spLocks/>
          </p:cNvSpPr>
          <p:nvPr/>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0C8AD0A5-DBDC-4519-871E-FE913951AE59}"/>
              </a:ext>
            </a:extLst>
          </p:cNvPr>
          <p:cNvSpPr>
            <a:spLocks/>
          </p:cNvSpPr>
          <p:nvPr/>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5417658F-66B2-4FE7-A854-CC3AE0F7EB74}"/>
              </a:ext>
            </a:extLst>
          </p:cNvPr>
          <p:cNvSpPr>
            <a:spLocks/>
          </p:cNvSpPr>
          <p:nvPr/>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A81C42B8-9501-457C-9DBC-BA397001DE6B}"/>
              </a:ext>
            </a:extLst>
          </p:cNvPr>
          <p:cNvSpPr>
            <a:spLocks/>
          </p:cNvSpPr>
          <p:nvPr/>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1E20BB75-9E81-42DF-B4BF-5B6987919CEC}"/>
              </a:ext>
            </a:extLst>
          </p:cNvPr>
          <p:cNvSpPr>
            <a:spLocks/>
          </p:cNvSpPr>
          <p:nvPr/>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D01EE500-D7A1-4352-BAD2-B850ACC4BC6A}"/>
              </a:ext>
            </a:extLst>
          </p:cNvPr>
          <p:cNvSpPr>
            <a:spLocks/>
          </p:cNvSpPr>
          <p:nvPr/>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1587723F-EB9C-433F-ACA5-343CDE53B4CA}"/>
              </a:ext>
            </a:extLst>
          </p:cNvPr>
          <p:cNvSpPr>
            <a:spLocks/>
          </p:cNvSpPr>
          <p:nvPr/>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3B89FD7D-E9C3-4C00-9808-59AAFB03163F}"/>
              </a:ext>
            </a:extLst>
          </p:cNvPr>
          <p:cNvSpPr>
            <a:spLocks/>
          </p:cNvSpPr>
          <p:nvPr/>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6E04DD36-8E16-472A-941F-022D2E9A88A8}"/>
              </a:ext>
            </a:extLst>
          </p:cNvPr>
          <p:cNvSpPr>
            <a:spLocks/>
          </p:cNvSpPr>
          <p:nvPr/>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12E1B3B0-875B-4233-B21E-CFCC3D054FB2}"/>
              </a:ext>
            </a:extLst>
          </p:cNvPr>
          <p:cNvSpPr>
            <a:spLocks/>
          </p:cNvSpPr>
          <p:nvPr/>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FA6ADA-AE04-43D9-AEBA-6D4B6101D19D}"/>
              </a:ext>
            </a:extLst>
          </p:cNvPr>
          <p:cNvSpPr>
            <a:spLocks/>
          </p:cNvSpPr>
          <p:nvPr/>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EF5B0E26-2791-4B14-B592-172C2FAC6FE5}"/>
              </a:ext>
            </a:extLst>
          </p:cNvPr>
          <p:cNvSpPr>
            <a:spLocks/>
          </p:cNvSpPr>
          <p:nvPr/>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7CDA8C23-F3D0-475C-8B0B-D2483AECFAB8}"/>
              </a:ext>
            </a:extLst>
          </p:cNvPr>
          <p:cNvSpPr>
            <a:spLocks/>
          </p:cNvSpPr>
          <p:nvPr/>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A6895141-163A-4201-B333-6467D533F440}"/>
              </a:ext>
            </a:extLst>
          </p:cNvPr>
          <p:cNvSpPr>
            <a:spLocks/>
          </p:cNvSpPr>
          <p:nvPr/>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96857859-9A05-4D31-8334-CDC677051A05}"/>
              </a:ext>
            </a:extLst>
          </p:cNvPr>
          <p:cNvSpPr>
            <a:spLocks/>
          </p:cNvSpPr>
          <p:nvPr/>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EBBC59FD-BB44-465C-9882-47450B890D91}"/>
              </a:ext>
            </a:extLst>
          </p:cNvPr>
          <p:cNvSpPr>
            <a:spLocks/>
          </p:cNvSpPr>
          <p:nvPr/>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B55E93B0-6435-4CBB-9B59-5C2C61984C86}"/>
              </a:ext>
            </a:extLst>
          </p:cNvPr>
          <p:cNvSpPr>
            <a:spLocks/>
          </p:cNvSpPr>
          <p:nvPr/>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CB08B145-8F37-4A8A-A4CE-4438007E168A}"/>
              </a:ext>
            </a:extLst>
          </p:cNvPr>
          <p:cNvSpPr>
            <a:spLocks/>
          </p:cNvSpPr>
          <p:nvPr/>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3B0D020A-90FC-400F-B7B5-63FC994068E4}"/>
              </a:ext>
            </a:extLst>
          </p:cNvPr>
          <p:cNvSpPr>
            <a:spLocks/>
          </p:cNvSpPr>
          <p:nvPr/>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5750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pic>
        <p:nvPicPr>
          <p:cNvPr id="3" name="Picture 2">
            <a:extLst>
              <a:ext uri="{FF2B5EF4-FFF2-40B4-BE49-F238E27FC236}">
                <a16:creationId xmlns:a16="http://schemas.microsoft.com/office/drawing/2014/main" id="{9C8B4846-4E60-4E5B-9695-28F923D1D7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650103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ottom Pattern White">
    <p:bg>
      <p:bgPr>
        <a:solidFill>
          <a:schemeClr val="tx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91440" tIns="0" rIns="9144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bg2"/>
                </a:solidFill>
                <a:latin typeface="+mn-lt"/>
                <a:ea typeface="+mn-ea"/>
                <a:cs typeface="+mn-cs"/>
              </a:defRPr>
            </a:lvl1pPr>
          </a:lstStyle>
          <a:p>
            <a:pPr lvl="0"/>
            <a:r>
              <a:rPr lang="en-US"/>
              <a:t>Insert content here</a:t>
            </a:r>
          </a:p>
        </p:txBody>
      </p:sp>
      <p:pic>
        <p:nvPicPr>
          <p:cNvPr id="3" name="Picture 2">
            <a:extLst>
              <a:ext uri="{FF2B5EF4-FFF2-40B4-BE49-F238E27FC236}">
                <a16:creationId xmlns:a16="http://schemas.microsoft.com/office/drawing/2014/main" id="{8D8AAE41-A985-425A-934D-615BBE36028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3942670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FA6F9C-7A58-4735-9D6A-944519E28833}" type="datetimeFigureOut">
              <a:rPr lang="en-IN" smtClean="0"/>
              <a:t>29-12-2022</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A9D1D5-A4BF-4C9D-B55B-0EBA69824C16}" type="slidenum">
              <a:rPr lang="en-IN" smtClean="0"/>
              <a:t>‹#›</a:t>
            </a:fld>
            <a:endParaRPr lang="en-IN" dirty="0"/>
          </a:p>
        </p:txBody>
      </p:sp>
    </p:spTree>
    <p:extLst>
      <p:ext uri="{BB962C8B-B14F-4D97-AF65-F5344CB8AC3E}">
        <p14:creationId xmlns:p14="http://schemas.microsoft.com/office/powerpoint/2010/main" val="4277947117"/>
      </p:ext>
    </p:extLst>
  </p:cSld>
  <p:clrMap bg1="dk1" tx1="lt1" bg2="dk2" tx2="lt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 id="214748405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1.xml"/><Relationship Id="rId5" Type="http://schemas.microsoft.com/office/2007/relationships/hdphoto" Target="../media/hdphoto2.wdp"/><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ideas.repec.org/p/wbk/wbrwps/8500.html" TargetMode="External"/><Relationship Id="rId2" Type="http://schemas.openxmlformats.org/officeDocument/2006/relationships/hyperlink" Target="https://www.thebalancecareers.com/top-best-job-websites-2064080" TargetMode="External"/><Relationship Id="rId1" Type="http://schemas.openxmlformats.org/officeDocument/2006/relationships/slideLayout" Target="../slideLayouts/slideLayout9.xml"/><Relationship Id="rId6" Type="http://schemas.openxmlformats.org/officeDocument/2006/relationships/hyperlink" Target="https://arfjournals.com/image/catalog/Journals%20Papers/IJFE/No%202%20(2021)/5_Shamim_Final.pdf" TargetMode="External"/><Relationship Id="rId5" Type="http://schemas.openxmlformats.org/officeDocument/2006/relationships/hyperlink" Target="https://www.cukerala.ac.in/cukpdfs/IQAC/3.4.5/3.4.5.DSW.027.pdf" TargetMode="External"/><Relationship Id="rId4" Type="http://schemas.openxmlformats.org/officeDocument/2006/relationships/hyperlink" Target="https://ideas.repec.org/s/wbk/wbrwps.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808BCE20-DF82-4C10-B967-B8CF6C08880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655" b="90000" l="10000" r="90000">
                        <a14:foregroundMark x1="57298" y1="10165" x2="61098" y2="9655"/>
                        <a14:foregroundMark x1="44390" y1="11897" x2="53081" y2="10731"/>
                        <a14:foregroundMark x1="41829" y1="75517" x2="41463" y2="76897"/>
                        <a14:foregroundMark x1="62683" y1="77586" x2="69390" y2="72241"/>
                        <a14:foregroundMark x1="58049" y1="54483" x2="56951" y2="53448"/>
                        <a14:foregroundMark x1="48415" y1="40172" x2="46341" y2="40690"/>
                        <a14:foregroundMark x1="34878" y1="10345" x2="34878" y2="10345"/>
                        <a14:foregroundMark x1="28049" y1="48793" x2="28049" y2="48793"/>
                        <a14:backgroundMark x1="55122" y1="10517" x2="55122" y2="10517"/>
                        <a14:backgroundMark x1="55122" y1="10517" x2="55122" y2="10517"/>
                        <a14:backgroundMark x1="53171" y1="10517" x2="53171" y2="10517"/>
                        <a14:backgroundMark x1="53171" y1="10517" x2="57439" y2="9828"/>
                        <a14:backgroundMark x1="52927" y1="10862" x2="52927" y2="10862"/>
                        <a14:backgroundMark x1="53171" y1="10862" x2="53171" y2="10862"/>
                      </a14:backgroundRemoval>
                    </a14:imgEffect>
                  </a14:imgLayer>
                </a14:imgProps>
              </a:ext>
              <a:ext uri="{28A0092B-C50C-407E-A947-70E740481C1C}">
                <a14:useLocalDpi xmlns:a14="http://schemas.microsoft.com/office/drawing/2010/main" val="0"/>
              </a:ext>
            </a:extLst>
          </a:blip>
          <a:srcRect/>
          <a:stretch>
            <a:fillRect/>
          </a:stretch>
        </p:blipFill>
        <p:spPr bwMode="auto">
          <a:xfrm>
            <a:off x="-251927" y="46499"/>
            <a:ext cx="2559135" cy="18101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2A2C771-ACF1-4148-9085-274CEE7CE79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348" b="90635" l="9936" r="89744">
                        <a14:foregroundMark x1="42628" y1="9030" x2="42628" y2="9030"/>
                        <a14:foregroundMark x1="51282" y1="4682" x2="51282" y2="4682"/>
                        <a14:foregroundMark x1="43590" y1="90635" x2="43590" y2="90635"/>
                        <a14:foregroundMark x1="89423" y1="46154" x2="89423" y2="46154"/>
                      </a14:backgroundRemoval>
                    </a14:imgEffect>
                  </a14:imgLayer>
                </a14:imgProps>
              </a:ext>
              <a:ext uri="{28A0092B-C50C-407E-A947-70E740481C1C}">
                <a14:useLocalDpi xmlns:a14="http://schemas.microsoft.com/office/drawing/2010/main" val="0"/>
              </a:ext>
            </a:extLst>
          </a:blip>
          <a:srcRect/>
          <a:stretch>
            <a:fillRect/>
          </a:stretch>
        </p:blipFill>
        <p:spPr bwMode="auto">
          <a:xfrm>
            <a:off x="10303178" y="10261"/>
            <a:ext cx="1888821" cy="18101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D9BE6E6-571E-401B-99D8-EDDFABF77FD4}"/>
              </a:ext>
            </a:extLst>
          </p:cNvPr>
          <p:cNvSpPr txBox="1"/>
          <p:nvPr/>
        </p:nvSpPr>
        <p:spPr>
          <a:xfrm>
            <a:off x="2984376" y="720394"/>
            <a:ext cx="6223247" cy="646331"/>
          </a:xfrm>
          <a:prstGeom prst="rect">
            <a:avLst/>
          </a:prstGeom>
          <a:noFill/>
        </p:spPr>
        <p:txBody>
          <a:bodyPr wrap="square" rtlCol="0">
            <a:spAutoFit/>
          </a:bodyPr>
          <a:lstStyle/>
          <a:p>
            <a:pPr algn="ctr"/>
            <a:r>
              <a:rPr lang="en-US" dirty="0">
                <a:solidFill>
                  <a:schemeClr val="bg1"/>
                </a:solidFill>
                <a:latin typeface="+mj-lt"/>
              </a:rPr>
              <a:t>New L. J. Institute of Engineering and Technology</a:t>
            </a:r>
          </a:p>
          <a:p>
            <a:pPr algn="ctr"/>
            <a:r>
              <a:rPr lang="en-US" dirty="0">
                <a:solidFill>
                  <a:schemeClr val="bg1"/>
                </a:solidFill>
                <a:latin typeface="+mj-lt"/>
              </a:rPr>
              <a:t>Gujarat Technological University, Ahmedabad</a:t>
            </a:r>
            <a:endParaRPr lang="en-IN" dirty="0">
              <a:solidFill>
                <a:schemeClr val="bg1"/>
              </a:solidFill>
              <a:latin typeface="+mj-lt"/>
            </a:endParaRPr>
          </a:p>
        </p:txBody>
      </p:sp>
      <p:cxnSp>
        <p:nvCxnSpPr>
          <p:cNvPr id="9" name="Straight Connector 8">
            <a:extLst>
              <a:ext uri="{FF2B5EF4-FFF2-40B4-BE49-F238E27FC236}">
                <a16:creationId xmlns:a16="http://schemas.microsoft.com/office/drawing/2014/main" id="{A52B5D0B-4F8F-41C6-94B9-A8C4EC07AFA8}"/>
              </a:ext>
            </a:extLst>
          </p:cNvPr>
          <p:cNvCxnSpPr>
            <a:cxnSpLocks/>
          </p:cNvCxnSpPr>
          <p:nvPr/>
        </p:nvCxnSpPr>
        <p:spPr>
          <a:xfrm>
            <a:off x="0" y="2024109"/>
            <a:ext cx="121919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EEA843-D047-4982-916B-DFDC34DD3FFB}"/>
              </a:ext>
            </a:extLst>
          </p:cNvPr>
          <p:cNvCxnSpPr>
            <a:cxnSpLocks/>
          </p:cNvCxnSpPr>
          <p:nvPr/>
        </p:nvCxnSpPr>
        <p:spPr>
          <a:xfrm>
            <a:off x="1" y="5212673"/>
            <a:ext cx="12191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3F48A5-BB4C-49D4-9BA2-028E3CE4419E}"/>
              </a:ext>
            </a:extLst>
          </p:cNvPr>
          <p:cNvSpPr txBox="1"/>
          <p:nvPr/>
        </p:nvSpPr>
        <p:spPr>
          <a:xfrm>
            <a:off x="1530220" y="3429000"/>
            <a:ext cx="9499730" cy="646331"/>
          </a:xfrm>
          <a:prstGeom prst="rect">
            <a:avLst/>
          </a:prstGeom>
          <a:noFill/>
        </p:spPr>
        <p:txBody>
          <a:bodyPr wrap="square" rtlCol="0">
            <a:spAutoFit/>
          </a:bodyPr>
          <a:lstStyle/>
          <a:p>
            <a:r>
              <a:rPr lang="en-US" sz="3600" b="1" dirty="0">
                <a:solidFill>
                  <a:schemeClr val="bg1"/>
                </a:solidFill>
                <a:latin typeface="+mj-lt"/>
              </a:rPr>
              <a:t>“YOUTH EMPLOYMENT OPPORTUNITIES” </a:t>
            </a:r>
            <a:endParaRPr lang="en-IN" b="1" dirty="0">
              <a:solidFill>
                <a:schemeClr val="bg1"/>
              </a:solidFill>
              <a:latin typeface="+mj-lt"/>
            </a:endParaRPr>
          </a:p>
        </p:txBody>
      </p:sp>
      <p:sp>
        <p:nvSpPr>
          <p:cNvPr id="13" name="TextBox 12">
            <a:extLst>
              <a:ext uri="{FF2B5EF4-FFF2-40B4-BE49-F238E27FC236}">
                <a16:creationId xmlns:a16="http://schemas.microsoft.com/office/drawing/2014/main" id="{B1E258FA-CD02-45CD-A6A9-61B2746BB517}"/>
              </a:ext>
            </a:extLst>
          </p:cNvPr>
          <p:cNvSpPr txBox="1"/>
          <p:nvPr/>
        </p:nvSpPr>
        <p:spPr>
          <a:xfrm>
            <a:off x="436999" y="5460324"/>
            <a:ext cx="2345184" cy="584775"/>
          </a:xfrm>
          <a:prstGeom prst="rect">
            <a:avLst/>
          </a:prstGeom>
          <a:noFill/>
        </p:spPr>
        <p:txBody>
          <a:bodyPr wrap="square" rtlCol="0">
            <a:spAutoFit/>
          </a:bodyPr>
          <a:lstStyle/>
          <a:p>
            <a:r>
              <a:rPr lang="en-US" sz="1600" dirty="0">
                <a:solidFill>
                  <a:schemeClr val="bg1"/>
                </a:solidFill>
                <a:latin typeface="+mj-lt"/>
              </a:rPr>
              <a:t>Head of Department</a:t>
            </a:r>
          </a:p>
          <a:p>
            <a:r>
              <a:rPr lang="en-US" sz="1600" dirty="0">
                <a:solidFill>
                  <a:schemeClr val="bg1"/>
                </a:solidFill>
                <a:latin typeface="+mj-lt"/>
              </a:rPr>
              <a:t>Dr. Gayatri </a:t>
            </a:r>
            <a:r>
              <a:rPr lang="en-US" sz="1600" dirty="0" err="1">
                <a:solidFill>
                  <a:schemeClr val="bg1"/>
                </a:solidFill>
                <a:latin typeface="+mj-lt"/>
              </a:rPr>
              <a:t>Pandi</a:t>
            </a:r>
            <a:endParaRPr lang="en-IN" sz="1600" dirty="0">
              <a:solidFill>
                <a:schemeClr val="bg1"/>
              </a:solidFill>
              <a:latin typeface="+mj-lt"/>
            </a:endParaRPr>
          </a:p>
        </p:txBody>
      </p:sp>
      <p:sp>
        <p:nvSpPr>
          <p:cNvPr id="15" name="TextBox 14">
            <a:extLst>
              <a:ext uri="{FF2B5EF4-FFF2-40B4-BE49-F238E27FC236}">
                <a16:creationId xmlns:a16="http://schemas.microsoft.com/office/drawing/2014/main" id="{CE42E6AC-8A08-45A3-9507-C448C82B167D}"/>
              </a:ext>
            </a:extLst>
          </p:cNvPr>
          <p:cNvSpPr txBox="1"/>
          <p:nvPr/>
        </p:nvSpPr>
        <p:spPr>
          <a:xfrm>
            <a:off x="4642753" y="5416402"/>
            <a:ext cx="2547891" cy="584775"/>
          </a:xfrm>
          <a:prstGeom prst="rect">
            <a:avLst/>
          </a:prstGeom>
          <a:noFill/>
        </p:spPr>
        <p:txBody>
          <a:bodyPr wrap="square" rtlCol="0">
            <a:spAutoFit/>
          </a:bodyPr>
          <a:lstStyle/>
          <a:p>
            <a:r>
              <a:rPr lang="en-US" sz="1600" dirty="0">
                <a:solidFill>
                  <a:schemeClr val="bg1"/>
                </a:solidFill>
                <a:latin typeface="+mj-lt"/>
              </a:rPr>
              <a:t>Guided by</a:t>
            </a:r>
          </a:p>
          <a:p>
            <a:r>
              <a:rPr lang="en-US" sz="1600" dirty="0">
                <a:solidFill>
                  <a:schemeClr val="bg1"/>
                </a:solidFill>
                <a:latin typeface="+mj-lt"/>
              </a:rPr>
              <a:t>Prof Mohit Patel</a:t>
            </a:r>
            <a:endParaRPr lang="en-IN" dirty="0">
              <a:solidFill>
                <a:schemeClr val="bg1"/>
              </a:solidFill>
              <a:latin typeface="+mj-lt"/>
            </a:endParaRPr>
          </a:p>
        </p:txBody>
      </p:sp>
      <p:sp>
        <p:nvSpPr>
          <p:cNvPr id="16" name="TextBox 15">
            <a:extLst>
              <a:ext uri="{FF2B5EF4-FFF2-40B4-BE49-F238E27FC236}">
                <a16:creationId xmlns:a16="http://schemas.microsoft.com/office/drawing/2014/main" id="{F3E777BF-6F9F-463A-8AA3-632C1B0C38BD}"/>
              </a:ext>
            </a:extLst>
          </p:cNvPr>
          <p:cNvSpPr txBox="1"/>
          <p:nvPr/>
        </p:nvSpPr>
        <p:spPr>
          <a:xfrm>
            <a:off x="7949116" y="5416402"/>
            <a:ext cx="4708124" cy="1272143"/>
          </a:xfrm>
          <a:prstGeom prst="rect">
            <a:avLst/>
          </a:prstGeom>
          <a:noFill/>
        </p:spPr>
        <p:txBody>
          <a:bodyPr wrap="square" rtlCol="0">
            <a:spAutoFit/>
          </a:bodyPr>
          <a:lstStyle/>
          <a:p>
            <a:pPr rtl="0">
              <a:spcBef>
                <a:spcPts val="50"/>
              </a:spcBef>
              <a:spcAft>
                <a:spcPts val="50"/>
              </a:spcAft>
            </a:pPr>
            <a:r>
              <a:rPr lang="en-IN" sz="1400" i="0" u="none" strike="noStrike" dirty="0">
                <a:solidFill>
                  <a:schemeClr val="bg1"/>
                </a:solidFill>
                <a:effectLst/>
                <a:latin typeface="+mj-lt"/>
              </a:rPr>
              <a:t>Prepared by</a:t>
            </a:r>
            <a:endParaRPr lang="en-IN" sz="1400" dirty="0">
              <a:solidFill>
                <a:schemeClr val="bg1"/>
              </a:solidFill>
              <a:effectLst/>
              <a:latin typeface="+mj-lt"/>
            </a:endParaRPr>
          </a:p>
          <a:p>
            <a:pPr algn="just" rtl="0">
              <a:spcBef>
                <a:spcPts val="50"/>
              </a:spcBef>
              <a:spcAft>
                <a:spcPts val="50"/>
              </a:spcAft>
            </a:pPr>
            <a:r>
              <a:rPr lang="en-IN" sz="1400" i="0" u="none" strike="noStrike" dirty="0">
                <a:solidFill>
                  <a:schemeClr val="bg1"/>
                </a:solidFill>
                <a:effectLst/>
                <a:latin typeface="+mj-lt"/>
              </a:rPr>
              <a:t>Unnati Jagdish Parikh              (201430142005)</a:t>
            </a:r>
            <a:endParaRPr lang="en-IN" sz="1400" dirty="0">
              <a:solidFill>
                <a:schemeClr val="bg1"/>
              </a:solidFill>
              <a:effectLst/>
              <a:latin typeface="+mj-lt"/>
            </a:endParaRPr>
          </a:p>
          <a:p>
            <a:pPr algn="just" rtl="0">
              <a:spcBef>
                <a:spcPts val="50"/>
              </a:spcBef>
              <a:spcAft>
                <a:spcPts val="50"/>
              </a:spcAft>
            </a:pPr>
            <a:r>
              <a:rPr lang="en-IN" sz="1400" i="0" u="none" strike="noStrike" dirty="0">
                <a:solidFill>
                  <a:schemeClr val="bg1"/>
                </a:solidFill>
                <a:effectLst/>
                <a:latin typeface="+mj-lt"/>
              </a:rPr>
              <a:t>Diya </a:t>
            </a:r>
            <a:r>
              <a:rPr lang="en-IN" sz="1400" i="0" u="none" strike="noStrike" dirty="0" err="1">
                <a:solidFill>
                  <a:schemeClr val="bg1"/>
                </a:solidFill>
                <a:effectLst/>
                <a:latin typeface="+mj-lt"/>
              </a:rPr>
              <a:t>Rakeshkumar</a:t>
            </a:r>
            <a:r>
              <a:rPr lang="en-IN" sz="1400" i="0" u="none" strike="noStrike" dirty="0">
                <a:solidFill>
                  <a:schemeClr val="bg1"/>
                </a:solidFill>
                <a:effectLst/>
                <a:latin typeface="+mj-lt"/>
              </a:rPr>
              <a:t> </a:t>
            </a:r>
            <a:r>
              <a:rPr lang="en-IN" sz="1400" i="0" u="none" strike="noStrike" dirty="0" err="1">
                <a:solidFill>
                  <a:schemeClr val="bg1"/>
                </a:solidFill>
                <a:effectLst/>
                <a:latin typeface="+mj-lt"/>
              </a:rPr>
              <a:t>Bodiwala</a:t>
            </a:r>
            <a:r>
              <a:rPr lang="en-IN" sz="1400" i="0" u="none" strike="noStrike" dirty="0">
                <a:solidFill>
                  <a:schemeClr val="bg1"/>
                </a:solidFill>
                <a:effectLst/>
                <a:latin typeface="+mj-lt"/>
              </a:rPr>
              <a:t>    (201430142062)</a:t>
            </a:r>
            <a:endParaRPr lang="en-IN" sz="1400" dirty="0">
              <a:solidFill>
                <a:schemeClr val="bg1"/>
              </a:solidFill>
              <a:effectLst/>
              <a:latin typeface="+mj-lt"/>
            </a:endParaRPr>
          </a:p>
          <a:p>
            <a:pPr algn="just" rtl="0">
              <a:spcBef>
                <a:spcPts val="50"/>
              </a:spcBef>
              <a:spcAft>
                <a:spcPts val="50"/>
              </a:spcAft>
            </a:pPr>
            <a:r>
              <a:rPr lang="en-IN" sz="1400" i="0" u="none" strike="noStrike" dirty="0" err="1">
                <a:solidFill>
                  <a:schemeClr val="bg1"/>
                </a:solidFill>
                <a:effectLst/>
                <a:latin typeface="+mj-lt"/>
              </a:rPr>
              <a:t>Kshiti</a:t>
            </a:r>
            <a:r>
              <a:rPr lang="en-IN" sz="1400" i="0" u="none" strike="noStrike" dirty="0">
                <a:solidFill>
                  <a:schemeClr val="bg1"/>
                </a:solidFill>
                <a:effectLst/>
                <a:latin typeface="+mj-lt"/>
              </a:rPr>
              <a:t> Pranav </a:t>
            </a:r>
            <a:r>
              <a:rPr lang="en-IN" sz="1400" i="0" u="none" strike="noStrike" dirty="0" err="1">
                <a:solidFill>
                  <a:schemeClr val="bg1"/>
                </a:solidFill>
                <a:effectLst/>
                <a:latin typeface="+mj-lt"/>
              </a:rPr>
              <a:t>Mulani</a:t>
            </a:r>
            <a:r>
              <a:rPr lang="en-IN" sz="1400" i="0" u="none" strike="noStrike" dirty="0">
                <a:solidFill>
                  <a:schemeClr val="bg1"/>
                </a:solidFill>
                <a:effectLst/>
                <a:latin typeface="+mj-lt"/>
              </a:rPr>
              <a:t>                (201430142077)</a:t>
            </a:r>
            <a:endParaRPr lang="en-IN" sz="1400" dirty="0">
              <a:solidFill>
                <a:schemeClr val="bg1"/>
              </a:solidFill>
              <a:effectLst/>
              <a:latin typeface="+mj-lt"/>
            </a:endParaRPr>
          </a:p>
          <a:p>
            <a:pPr algn="just" rtl="0">
              <a:spcBef>
                <a:spcPts val="50"/>
              </a:spcBef>
              <a:spcAft>
                <a:spcPts val="50"/>
              </a:spcAft>
            </a:pPr>
            <a:r>
              <a:rPr lang="en-IN" sz="1400" i="0" u="none" strike="noStrike" dirty="0" err="1">
                <a:solidFill>
                  <a:schemeClr val="bg1"/>
                </a:solidFill>
                <a:effectLst/>
                <a:latin typeface="+mj-lt"/>
              </a:rPr>
              <a:t>Shashvi</a:t>
            </a:r>
            <a:r>
              <a:rPr lang="en-IN" sz="1400" i="0" u="none" strike="noStrike" dirty="0">
                <a:solidFill>
                  <a:schemeClr val="bg1"/>
                </a:solidFill>
                <a:effectLst/>
                <a:latin typeface="+mj-lt"/>
              </a:rPr>
              <a:t> </a:t>
            </a:r>
            <a:r>
              <a:rPr lang="en-IN" sz="1400" i="0" u="none" strike="noStrike" dirty="0" err="1">
                <a:solidFill>
                  <a:schemeClr val="bg1"/>
                </a:solidFill>
                <a:effectLst/>
                <a:latin typeface="+mj-lt"/>
              </a:rPr>
              <a:t>Kaushalbhai</a:t>
            </a:r>
            <a:r>
              <a:rPr lang="en-IN" sz="1400" i="0" u="none" strike="noStrike" dirty="0">
                <a:solidFill>
                  <a:schemeClr val="bg1"/>
                </a:solidFill>
                <a:effectLst/>
                <a:latin typeface="+mj-lt"/>
              </a:rPr>
              <a:t> Shah        (201430142127)</a:t>
            </a:r>
            <a:endParaRPr lang="en-IN" sz="1400" dirty="0">
              <a:solidFill>
                <a:schemeClr val="bg1"/>
              </a:solidFill>
              <a:effectLst/>
              <a:latin typeface="+mj-lt"/>
            </a:endParaRPr>
          </a:p>
        </p:txBody>
      </p:sp>
      <p:sp>
        <p:nvSpPr>
          <p:cNvPr id="2" name="TextBox 1">
            <a:extLst>
              <a:ext uri="{FF2B5EF4-FFF2-40B4-BE49-F238E27FC236}">
                <a16:creationId xmlns:a16="http://schemas.microsoft.com/office/drawing/2014/main" id="{7F81C348-B1DD-4282-8B5B-EA3FF6B82C8E}"/>
              </a:ext>
            </a:extLst>
          </p:cNvPr>
          <p:cNvSpPr txBox="1"/>
          <p:nvPr/>
        </p:nvSpPr>
        <p:spPr>
          <a:xfrm>
            <a:off x="10549890" y="1676431"/>
            <a:ext cx="1684020" cy="200055"/>
          </a:xfrm>
          <a:prstGeom prst="rect">
            <a:avLst/>
          </a:prstGeom>
          <a:noFill/>
        </p:spPr>
        <p:txBody>
          <a:bodyPr wrap="square" rtlCol="0">
            <a:spAutoFit/>
          </a:bodyPr>
          <a:lstStyle/>
          <a:p>
            <a:r>
              <a:rPr lang="en-US" sz="700" dirty="0">
                <a:solidFill>
                  <a:schemeClr val="accent5"/>
                </a:solidFill>
                <a:latin typeface="+mj-lt"/>
                <a:ea typeface="Gadugi" panose="020B0502040204020203" pitchFamily="34" charset="0"/>
              </a:rPr>
              <a:t>Exploring Emerging Technologies</a:t>
            </a:r>
            <a:endParaRPr lang="en-IN" sz="700" dirty="0">
              <a:solidFill>
                <a:schemeClr val="accent5"/>
              </a:solidFill>
              <a:latin typeface="+mj-lt"/>
              <a:ea typeface="Gadugi" panose="020B0502040204020203" pitchFamily="34" charset="0"/>
            </a:endParaRPr>
          </a:p>
        </p:txBody>
      </p:sp>
    </p:spTree>
    <p:extLst>
      <p:ext uri="{BB962C8B-B14F-4D97-AF65-F5344CB8AC3E}">
        <p14:creationId xmlns:p14="http://schemas.microsoft.com/office/powerpoint/2010/main" val="1387643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332AA-F487-4289-80B4-B36D06756000}"/>
              </a:ext>
            </a:extLst>
          </p:cNvPr>
          <p:cNvSpPr>
            <a:spLocks noGrp="1"/>
          </p:cNvSpPr>
          <p:nvPr>
            <p:ph type="title"/>
          </p:nvPr>
        </p:nvSpPr>
        <p:spPr/>
        <p:txBody>
          <a:bodyPr/>
          <a:lstStyle/>
          <a:p>
            <a:r>
              <a:rPr lang="en-US" dirty="0"/>
              <a:t>RESEARCH GAP</a:t>
            </a:r>
            <a:endParaRPr lang="en-IN" dirty="0"/>
          </a:p>
        </p:txBody>
      </p:sp>
      <p:graphicFrame>
        <p:nvGraphicFramePr>
          <p:cNvPr id="5" name="Table 5">
            <a:extLst>
              <a:ext uri="{FF2B5EF4-FFF2-40B4-BE49-F238E27FC236}">
                <a16:creationId xmlns:a16="http://schemas.microsoft.com/office/drawing/2014/main" id="{164CBAAF-7B16-4526-B7D1-49D8080EBA99}"/>
              </a:ext>
            </a:extLst>
          </p:cNvPr>
          <p:cNvGraphicFramePr>
            <a:graphicFrameLocks noGrp="1"/>
          </p:cNvGraphicFramePr>
          <p:nvPr>
            <p:ph idx="4294967295"/>
            <p:extLst>
              <p:ext uri="{D42A27DB-BD31-4B8C-83A1-F6EECF244321}">
                <p14:modId xmlns:p14="http://schemas.microsoft.com/office/powerpoint/2010/main" val="889253109"/>
              </p:ext>
            </p:extLst>
          </p:nvPr>
        </p:nvGraphicFramePr>
        <p:xfrm>
          <a:off x="762000" y="1606947"/>
          <a:ext cx="10553704" cy="4547364"/>
        </p:xfrm>
        <a:graphic>
          <a:graphicData uri="http://schemas.openxmlformats.org/drawingml/2006/table">
            <a:tbl>
              <a:tblPr firstRow="1" bandRow="1">
                <a:tableStyleId>{5C22544A-7EE6-4342-B048-85BDC9FD1C3A}</a:tableStyleId>
              </a:tblPr>
              <a:tblGrid>
                <a:gridCol w="578528">
                  <a:extLst>
                    <a:ext uri="{9D8B030D-6E8A-4147-A177-3AD203B41FA5}">
                      <a16:colId xmlns:a16="http://schemas.microsoft.com/office/drawing/2014/main" val="1788050690"/>
                    </a:ext>
                  </a:extLst>
                </a:gridCol>
                <a:gridCol w="2100124">
                  <a:extLst>
                    <a:ext uri="{9D8B030D-6E8A-4147-A177-3AD203B41FA5}">
                      <a16:colId xmlns:a16="http://schemas.microsoft.com/office/drawing/2014/main" val="563317697"/>
                    </a:ext>
                  </a:extLst>
                </a:gridCol>
                <a:gridCol w="1389159">
                  <a:extLst>
                    <a:ext uri="{9D8B030D-6E8A-4147-A177-3AD203B41FA5}">
                      <a16:colId xmlns:a16="http://schemas.microsoft.com/office/drawing/2014/main" val="4039079225"/>
                    </a:ext>
                  </a:extLst>
                </a:gridCol>
                <a:gridCol w="1171494">
                  <a:extLst>
                    <a:ext uri="{9D8B030D-6E8A-4147-A177-3AD203B41FA5}">
                      <a16:colId xmlns:a16="http://schemas.microsoft.com/office/drawing/2014/main" val="3960970958"/>
                    </a:ext>
                  </a:extLst>
                </a:gridCol>
                <a:gridCol w="5314399">
                  <a:extLst>
                    <a:ext uri="{9D8B030D-6E8A-4147-A177-3AD203B41FA5}">
                      <a16:colId xmlns:a16="http://schemas.microsoft.com/office/drawing/2014/main" val="518134771"/>
                    </a:ext>
                  </a:extLst>
                </a:gridCol>
              </a:tblGrid>
              <a:tr h="370840">
                <a:tc>
                  <a:txBody>
                    <a:bodyPr/>
                    <a:lstStyle/>
                    <a:p>
                      <a:pPr algn="l">
                        <a:lnSpc>
                          <a:spcPct val="115000"/>
                        </a:lnSpc>
                        <a:spcAft>
                          <a:spcPts val="800"/>
                        </a:spcAft>
                      </a:pPr>
                      <a:r>
                        <a:rPr lang="en-IN" sz="1200" b="1" dirty="0">
                          <a:effectLst/>
                          <a:latin typeface="+mn-lt"/>
                          <a:ea typeface="Times New Roman" panose="02020603050405020304" pitchFamily="18" charset="0"/>
                          <a:cs typeface="Times New Roman" panose="02020603050405020304" pitchFamily="18" charset="0"/>
                        </a:rPr>
                        <a:t>Sr no.</a:t>
                      </a:r>
                      <a:endParaRPr lang="en-IN"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800"/>
                        </a:spcAft>
                      </a:pPr>
                      <a:r>
                        <a:rPr lang="en-IN" sz="1200" b="1" dirty="0">
                          <a:effectLst/>
                          <a:latin typeface="+mn-lt"/>
                          <a:ea typeface="Times New Roman" panose="02020603050405020304" pitchFamily="18" charset="0"/>
                          <a:cs typeface="Times New Roman" panose="02020603050405020304" pitchFamily="18" charset="0"/>
                        </a:rPr>
                        <a:t>Paper Title</a:t>
                      </a:r>
                      <a:endParaRPr lang="en-IN"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800"/>
                        </a:spcAft>
                      </a:pPr>
                      <a:r>
                        <a:rPr lang="en-IN" sz="1200" b="1" dirty="0">
                          <a:effectLst/>
                          <a:latin typeface="+mn-lt"/>
                          <a:ea typeface="Times New Roman" panose="02020603050405020304" pitchFamily="18" charset="0"/>
                          <a:cs typeface="Times New Roman" panose="02020603050405020304" pitchFamily="18" charset="0"/>
                        </a:rPr>
                        <a:t>Paper Author</a:t>
                      </a:r>
                      <a:endParaRPr lang="en-IN"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800"/>
                        </a:spcAft>
                      </a:pPr>
                      <a:r>
                        <a:rPr lang="en-IN" sz="1200" b="1" dirty="0">
                          <a:effectLst/>
                          <a:latin typeface="+mn-lt"/>
                          <a:ea typeface="Times New Roman" panose="02020603050405020304" pitchFamily="18" charset="0"/>
                          <a:cs typeface="Times New Roman" panose="02020603050405020304" pitchFamily="18" charset="0"/>
                        </a:rPr>
                        <a:t>Published Year</a:t>
                      </a:r>
                      <a:endParaRPr lang="en-IN"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800"/>
                        </a:spcAft>
                      </a:pPr>
                      <a:r>
                        <a:rPr lang="en-IN" sz="1200" b="1" dirty="0">
                          <a:effectLst/>
                          <a:latin typeface="+mn-lt"/>
                          <a:ea typeface="Times New Roman" panose="02020603050405020304" pitchFamily="18" charset="0"/>
                          <a:cs typeface="Times New Roman" panose="02020603050405020304" pitchFamily="18" charset="0"/>
                        </a:rPr>
                        <a:t>Summary</a:t>
                      </a:r>
                      <a:endParaRPr lang="en-IN"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01132311"/>
                  </a:ext>
                </a:extLst>
              </a:tr>
              <a:tr h="370840">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1</a:t>
                      </a:r>
                    </a:p>
                  </a:txBody>
                  <a:tcPr marL="68580" marR="68580" marT="0" marB="0">
                    <a:solidFill>
                      <a:schemeClr val="tx1">
                        <a:lumMod val="95000"/>
                      </a:schemeClr>
                    </a:solidFill>
                  </a:tcPr>
                </a:tc>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The evidence is in: How should youth employment programs in low-income countries be designed?  </a:t>
                      </a:r>
                    </a:p>
                  </a:txBody>
                  <a:tcPr marL="68580" marR="68580" marT="0" marB="0">
                    <a:solidFill>
                      <a:schemeClr val="tx1">
                        <a:lumMod val="95000"/>
                      </a:schemeClr>
                    </a:solidFill>
                  </a:tcPr>
                </a:tc>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Louise Fox and Upasana Kaul</a:t>
                      </a:r>
                    </a:p>
                  </a:txBody>
                  <a:tcPr marL="68580" marR="68580" marT="0" marB="0">
                    <a:solidFill>
                      <a:schemeClr val="tx1">
                        <a:lumMod val="95000"/>
                      </a:schemeClr>
                    </a:solidFill>
                  </a:tcPr>
                </a:tc>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2017</a:t>
                      </a:r>
                    </a:p>
                  </a:txBody>
                  <a:tcPr marL="68580" marR="68580" marT="0" marB="0">
                    <a:solidFill>
                      <a:schemeClr val="tx1">
                        <a:lumMod val="95000"/>
                      </a:schemeClr>
                    </a:solidFill>
                  </a:tcPr>
                </a:tc>
                <a:tc>
                  <a:txBody>
                    <a:bodyPr/>
                    <a:lstStyle/>
                    <a:p>
                      <a:pPr algn="just">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This research examines the barriers to youth transitioning into work in low-income nations. It looks at which employment initiatives and policies appear to help youth make the transition faster, with a focus on establishing new job opportunities for them.</a:t>
                      </a:r>
                      <a:r>
                        <a:rPr lang="en-IN" sz="1200" baseline="30000" dirty="0">
                          <a:solidFill>
                            <a:srgbClr val="000000"/>
                          </a:solidFill>
                          <a:effectLst/>
                          <a:latin typeface="+mn-lt"/>
                          <a:ea typeface="Times New Roman" panose="02020603050405020304" pitchFamily="18" charset="0"/>
                          <a:cs typeface="Times New Roman" panose="02020603050405020304" pitchFamily="18" charset="0"/>
                        </a:rPr>
                        <a:t> </a:t>
                      </a:r>
                      <a:r>
                        <a:rPr lang="en-US" sz="1200" baseline="30000" dirty="0">
                          <a:solidFill>
                            <a:srgbClr val="000000"/>
                          </a:solidFill>
                          <a:effectLst/>
                          <a:latin typeface="+mn-lt"/>
                          <a:ea typeface="Times New Roman" panose="02020603050405020304" pitchFamily="18" charset="0"/>
                          <a:cs typeface="Times New Roman" panose="02020603050405020304" pitchFamily="18" charset="0"/>
                        </a:rPr>
                        <a:t>[3]</a:t>
                      </a:r>
                    </a:p>
                    <a:p>
                      <a:pPr algn="just">
                        <a:lnSpc>
                          <a:spcPct val="115000"/>
                        </a:lnSpc>
                        <a:spcAft>
                          <a:spcPts val="800"/>
                        </a:spcAft>
                      </a:pPr>
                      <a:endParaRPr lang="en-IN" sz="12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1">
                        <a:lumMod val="95000"/>
                      </a:schemeClr>
                    </a:solidFill>
                  </a:tcPr>
                </a:tc>
                <a:extLst>
                  <a:ext uri="{0D108BD9-81ED-4DB2-BD59-A6C34878D82A}">
                    <a16:rowId xmlns:a16="http://schemas.microsoft.com/office/drawing/2014/main" val="1389781126"/>
                  </a:ext>
                </a:extLst>
              </a:tr>
              <a:tr h="475823">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2</a:t>
                      </a:r>
                    </a:p>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 </a:t>
                      </a:r>
                    </a:p>
                  </a:txBody>
                  <a:tcPr marL="68580" marR="68580" marT="0" marB="0">
                    <a:solidFill>
                      <a:schemeClr val="tx1">
                        <a:lumMod val="95000"/>
                      </a:schemeClr>
                    </a:solidFill>
                  </a:tcPr>
                </a:tc>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Opinion of youth on issues and challenges related to Employment: A study in Mysore city</a:t>
                      </a:r>
                    </a:p>
                  </a:txBody>
                  <a:tcPr marL="68580" marR="68580" marT="0" marB="0">
                    <a:solidFill>
                      <a:schemeClr val="tx1">
                        <a:lumMod val="95000"/>
                      </a:schemeClr>
                    </a:solidFill>
                  </a:tcPr>
                </a:tc>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Dr Mohan A.K</a:t>
                      </a:r>
                    </a:p>
                  </a:txBody>
                  <a:tcPr marL="68580" marR="68580" marT="0" marB="0">
                    <a:solidFill>
                      <a:schemeClr val="tx1">
                        <a:lumMod val="95000"/>
                      </a:schemeClr>
                    </a:solidFill>
                  </a:tcPr>
                </a:tc>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2016</a:t>
                      </a:r>
                    </a:p>
                  </a:txBody>
                  <a:tcPr marL="68580" marR="68580" marT="0" marB="0">
                    <a:solidFill>
                      <a:schemeClr val="tx1">
                        <a:lumMod val="95000"/>
                      </a:schemeClr>
                    </a:solidFill>
                  </a:tcPr>
                </a:tc>
                <a:tc>
                  <a:txBody>
                    <a:bodyPr/>
                    <a:lstStyle/>
                    <a:p>
                      <a:pPr algn="just">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Unemployment rates are normally considered as employment inadequacy for youth. In India, from 2000-to 2010 the share of employment in the industry and service sector continued to grow while agriculture employed fewer workers. Poor quality of educational services is producing a workforce lacking the basic knowledge and skills needed for today's job.</a:t>
                      </a:r>
                      <a:r>
                        <a:rPr lang="en-IN" sz="1200" baseline="30000" dirty="0">
                          <a:solidFill>
                            <a:srgbClr val="000000"/>
                          </a:solidFill>
                          <a:effectLst/>
                          <a:latin typeface="+mn-lt"/>
                          <a:ea typeface="Times New Roman" panose="02020603050405020304" pitchFamily="18" charset="0"/>
                          <a:cs typeface="Times New Roman" panose="02020603050405020304" pitchFamily="18" charset="0"/>
                        </a:rPr>
                        <a:t> </a:t>
                      </a:r>
                      <a:r>
                        <a:rPr lang="en-US" sz="1200" baseline="30000" dirty="0">
                          <a:solidFill>
                            <a:srgbClr val="000000"/>
                          </a:solidFill>
                          <a:effectLst/>
                          <a:latin typeface="+mn-lt"/>
                          <a:ea typeface="Times New Roman" panose="02020603050405020304" pitchFamily="18" charset="0"/>
                          <a:cs typeface="Times New Roman" panose="02020603050405020304" pitchFamily="18" charset="0"/>
                        </a:rPr>
                        <a:t>[4]</a:t>
                      </a:r>
                    </a:p>
                    <a:p>
                      <a:pPr algn="just">
                        <a:lnSpc>
                          <a:spcPct val="115000"/>
                        </a:lnSpc>
                        <a:spcAft>
                          <a:spcPts val="800"/>
                        </a:spcAft>
                      </a:pPr>
                      <a:endParaRPr lang="en-IN" sz="12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1">
                        <a:lumMod val="95000"/>
                      </a:schemeClr>
                    </a:solidFill>
                  </a:tcPr>
                </a:tc>
                <a:extLst>
                  <a:ext uri="{0D108BD9-81ED-4DB2-BD59-A6C34878D82A}">
                    <a16:rowId xmlns:a16="http://schemas.microsoft.com/office/drawing/2014/main" val="1687482738"/>
                  </a:ext>
                </a:extLst>
              </a:tr>
              <a:tr h="370840">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3</a:t>
                      </a:r>
                    </a:p>
                  </a:txBody>
                  <a:tcPr marL="68580" marR="68580" marT="0" marB="0">
                    <a:solidFill>
                      <a:schemeClr val="tx1">
                        <a:lumMod val="95000"/>
                      </a:schemeClr>
                    </a:solidFill>
                  </a:tcPr>
                </a:tc>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Challenges Of Decent Employment In India</a:t>
                      </a:r>
                    </a:p>
                  </a:txBody>
                  <a:tcPr marL="68580" marR="68580" marT="0" marB="0">
                    <a:solidFill>
                      <a:schemeClr val="tx1">
                        <a:lumMod val="95000"/>
                      </a:schemeClr>
                    </a:solidFill>
                  </a:tcPr>
                </a:tc>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Shamim Ara</a:t>
                      </a:r>
                    </a:p>
                  </a:txBody>
                  <a:tcPr marL="68580" marR="68580" marT="0" marB="0">
                    <a:solidFill>
                      <a:schemeClr val="tx1">
                        <a:lumMod val="95000"/>
                      </a:schemeClr>
                    </a:solidFill>
                  </a:tcPr>
                </a:tc>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2021</a:t>
                      </a:r>
                    </a:p>
                  </a:txBody>
                  <a:tcPr marL="68580" marR="68580" marT="0" marB="0">
                    <a:solidFill>
                      <a:schemeClr val="tx1">
                        <a:lumMod val="95000"/>
                      </a:schemeClr>
                    </a:solidFill>
                  </a:tcPr>
                </a:tc>
                <a:tc>
                  <a:txBody>
                    <a:bodyPr/>
                    <a:lstStyle/>
                    <a:p>
                      <a:pPr algn="just">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This article examines employment challenges in India in the ILO’S decent work framework.  Remarkably, jobs were created in the organized sector, in the regular salary category, and in the services sector in 2017-18. However, the rate of employment growth in these segments is very low and cannot offset the net loss of employment in the unorganized sector, temporary jobs and agriculture and manufacturing, particularly in rural areas. The article advocates for urgent policy interventions to ensure access to productive and decent work for all in India.</a:t>
                      </a:r>
                      <a:r>
                        <a:rPr lang="en-IN" sz="1200" baseline="30000" dirty="0">
                          <a:solidFill>
                            <a:srgbClr val="000000"/>
                          </a:solidFill>
                          <a:effectLst/>
                          <a:latin typeface="+mn-lt"/>
                          <a:ea typeface="Times New Roman" panose="02020603050405020304" pitchFamily="18" charset="0"/>
                          <a:cs typeface="Times New Roman" panose="02020603050405020304" pitchFamily="18" charset="0"/>
                        </a:rPr>
                        <a:t> </a:t>
                      </a:r>
                      <a:r>
                        <a:rPr lang="en-US" sz="1200" baseline="30000" dirty="0">
                          <a:solidFill>
                            <a:srgbClr val="000000"/>
                          </a:solidFill>
                          <a:effectLst/>
                          <a:latin typeface="+mn-lt"/>
                          <a:ea typeface="Times New Roman" panose="02020603050405020304" pitchFamily="18" charset="0"/>
                          <a:cs typeface="Times New Roman" panose="02020603050405020304" pitchFamily="18" charset="0"/>
                        </a:rPr>
                        <a:t>[5]</a:t>
                      </a:r>
                      <a:endParaRPr lang="en-IN" sz="12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1">
                        <a:lumMod val="95000"/>
                      </a:schemeClr>
                    </a:solidFill>
                  </a:tcPr>
                </a:tc>
                <a:extLst>
                  <a:ext uri="{0D108BD9-81ED-4DB2-BD59-A6C34878D82A}">
                    <a16:rowId xmlns:a16="http://schemas.microsoft.com/office/drawing/2014/main" val="793225820"/>
                  </a:ext>
                </a:extLst>
              </a:tr>
            </a:tbl>
          </a:graphicData>
        </a:graphic>
      </p:graphicFrame>
    </p:spTree>
    <p:extLst>
      <p:ext uri="{BB962C8B-B14F-4D97-AF65-F5344CB8AC3E}">
        <p14:creationId xmlns:p14="http://schemas.microsoft.com/office/powerpoint/2010/main" val="3228072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alpha val="72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382818-3C4C-4E27-BF22-4525903C8875}"/>
              </a:ext>
            </a:extLst>
          </p:cNvPr>
          <p:cNvSpPr>
            <a:spLocks noGrp="1"/>
          </p:cNvSpPr>
          <p:nvPr>
            <p:ph type="body" sz="quarter" idx="11"/>
          </p:nvPr>
        </p:nvSpPr>
        <p:spPr/>
        <p:txBody>
          <a:bodyPr>
            <a:noAutofit/>
          </a:bodyPr>
          <a:lstStyle/>
          <a:p>
            <a:pPr marL="285750" indent="-285750" algn="just">
              <a:buFont typeface="Arial" panose="020B0604020202020204" pitchFamily="34" charset="0"/>
              <a:buChar char="•"/>
            </a:pPr>
            <a:r>
              <a:rPr lang="en-US" sz="1800" i="0" u="none" strike="noStrike" baseline="0" dirty="0"/>
              <a:t>Although with the increase in </a:t>
            </a:r>
            <a:r>
              <a:rPr lang="en-US" sz="1800" dirty="0"/>
              <a:t>literacy among people</a:t>
            </a:r>
            <a:r>
              <a:rPr lang="en-US" sz="1800" i="0" u="none" strike="noStrike" baseline="0" dirty="0"/>
              <a:t>, the proportion of youth in the </a:t>
            </a:r>
            <a:r>
              <a:rPr lang="en-US" sz="1800" i="0" u="none" strike="noStrike" baseline="0" dirty="0" err="1"/>
              <a:t>labour</a:t>
            </a:r>
            <a:r>
              <a:rPr lang="en-US" sz="1800" i="0" u="none" strike="noStrike" baseline="0" dirty="0"/>
              <a:t> force has been declining, the problem of youth </a:t>
            </a:r>
            <a:r>
              <a:rPr lang="en-US" sz="1800" i="0" u="none" strike="noStrike" baseline="0" dirty="0">
                <a:solidFill>
                  <a:srgbClr val="FFFF00"/>
                </a:solidFill>
              </a:rPr>
              <a:t>unemployment and underemployment</a:t>
            </a:r>
            <a:r>
              <a:rPr lang="en-US" sz="1800" i="0" u="none" strike="noStrike" baseline="0" dirty="0"/>
              <a:t> would remain a serious issue in India for many years to come.</a:t>
            </a:r>
            <a:r>
              <a:rPr lang="en-US" sz="1800" dirty="0"/>
              <a:t> </a:t>
            </a:r>
          </a:p>
          <a:p>
            <a:pPr marL="342900" indent="-342900" algn="just">
              <a:buFont typeface="Arial" panose="020B0604020202020204" pitchFamily="34" charset="0"/>
              <a:buChar char="•"/>
            </a:pPr>
            <a:r>
              <a:rPr lang="en-US" sz="1800" dirty="0"/>
              <a:t>Here, through this project, we show various </a:t>
            </a:r>
            <a:r>
              <a:rPr lang="en-US" sz="1800" dirty="0">
                <a:solidFill>
                  <a:srgbClr val="FFFF00"/>
                </a:solidFill>
              </a:rPr>
              <a:t>job openings </a:t>
            </a:r>
            <a:r>
              <a:rPr lang="en-US" sz="1800" dirty="0"/>
              <a:t>as well as </a:t>
            </a:r>
            <a:r>
              <a:rPr lang="en-US" sz="1800" dirty="0">
                <a:solidFill>
                  <a:srgbClr val="FFFF00"/>
                </a:solidFill>
              </a:rPr>
              <a:t>the sources </a:t>
            </a:r>
            <a:r>
              <a:rPr lang="en-US" sz="1800" dirty="0"/>
              <a:t>through which the dream jobs can be acquired. </a:t>
            </a:r>
            <a:endParaRPr lang="en-IN" sz="1800" dirty="0"/>
          </a:p>
          <a:p>
            <a:pPr marL="342900" indent="-342900" algn="just">
              <a:buFont typeface="Arial" panose="020B0604020202020204" pitchFamily="34" charset="0"/>
              <a:buChar char="•"/>
            </a:pPr>
            <a:r>
              <a:rPr lang="en-IN" sz="1800" dirty="0"/>
              <a:t>The language selection is an add-on to reach maximum people.</a:t>
            </a:r>
            <a:endParaRPr lang="en-US" sz="1800" dirty="0"/>
          </a:p>
        </p:txBody>
      </p:sp>
      <p:pic>
        <p:nvPicPr>
          <p:cNvPr id="6" name="Content Placeholder 5">
            <a:extLst>
              <a:ext uri="{FF2B5EF4-FFF2-40B4-BE49-F238E27FC236}">
                <a16:creationId xmlns:a16="http://schemas.microsoft.com/office/drawing/2014/main" id="{D908654D-F1F2-4BF7-82BD-3081E0CC99BF}"/>
              </a:ext>
            </a:extLst>
          </p:cNvPr>
          <p:cNvPicPr>
            <a:picLocks noGrp="1" noChangeAspect="1"/>
          </p:cNvPicPr>
          <p:nvPr>
            <p:ph type="pic" sz="quarter" idx="10"/>
          </p:nvPr>
        </p:nvPicPr>
        <p:blipFill rotWithShape="1">
          <a:blip r:embed="rId2"/>
          <a:srcRect t="-41573" b="-41573"/>
          <a:stretch/>
        </p:blipFill>
        <p:spPr bwMode="auto">
          <a:prstGeom prst="rect">
            <a:avLst/>
          </a:prstGeom>
          <a:ln>
            <a:noFill/>
          </a:ln>
          <a:extLst>
            <a:ext uri="{53640926-AAD7-44D8-BBD7-CCE9431645EC}">
              <a14:shadowObscured xmlns:a14="http://schemas.microsoft.com/office/drawing/2010/main"/>
            </a:ext>
          </a:extLst>
        </p:spPr>
      </p:pic>
      <p:sp>
        <p:nvSpPr>
          <p:cNvPr id="4" name="Title 3">
            <a:extLst>
              <a:ext uri="{FF2B5EF4-FFF2-40B4-BE49-F238E27FC236}">
                <a16:creationId xmlns:a16="http://schemas.microsoft.com/office/drawing/2014/main" id="{F952051A-A82B-4886-9851-E43E2DFB9940}"/>
              </a:ext>
            </a:extLst>
          </p:cNvPr>
          <p:cNvSpPr>
            <a:spLocks noGrp="1"/>
          </p:cNvSpPr>
          <p:nvPr>
            <p:ph type="title"/>
          </p:nvPr>
        </p:nvSpPr>
        <p:spPr/>
        <p:txBody>
          <a:bodyPr/>
          <a:lstStyle/>
          <a:p>
            <a:r>
              <a:rPr lang="en-US" dirty="0"/>
              <a:t>Problem Summary</a:t>
            </a:r>
            <a:endParaRPr lang="en-IN" dirty="0"/>
          </a:p>
        </p:txBody>
      </p:sp>
      <p:sp>
        <p:nvSpPr>
          <p:cNvPr id="7" name="TextBox 6">
            <a:extLst>
              <a:ext uri="{FF2B5EF4-FFF2-40B4-BE49-F238E27FC236}">
                <a16:creationId xmlns:a16="http://schemas.microsoft.com/office/drawing/2014/main" id="{0CFB9D58-43E8-4005-B47C-2EB4D4B2A3E9}"/>
              </a:ext>
            </a:extLst>
          </p:cNvPr>
          <p:cNvSpPr txBox="1"/>
          <p:nvPr/>
        </p:nvSpPr>
        <p:spPr>
          <a:xfrm>
            <a:off x="6785025" y="4881518"/>
            <a:ext cx="4644976" cy="746358"/>
          </a:xfrm>
          <a:prstGeom prst="rect">
            <a:avLst/>
          </a:prstGeom>
          <a:noFill/>
        </p:spPr>
        <p:txBody>
          <a:bodyPr wrap="square" rtlCol="0">
            <a:spAutoFit/>
          </a:bodyPr>
          <a:lstStyle/>
          <a:p>
            <a:r>
              <a:rPr lang="en-US" sz="1400" dirty="0"/>
              <a:t>The table given here shows the difficulties faced in the way of getting jobs.</a:t>
            </a:r>
            <a:r>
              <a:rPr lang="en-US" b="0" dirty="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sz="1050" dirty="0"/>
          </a:p>
        </p:txBody>
      </p:sp>
    </p:spTree>
    <p:extLst>
      <p:ext uri="{BB962C8B-B14F-4D97-AF65-F5344CB8AC3E}">
        <p14:creationId xmlns:p14="http://schemas.microsoft.com/office/powerpoint/2010/main" val="2215537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3AAC5-3A8F-4423-9A01-F3B070C6CE6A}"/>
              </a:ext>
            </a:extLst>
          </p:cNvPr>
          <p:cNvSpPr>
            <a:spLocks noGrp="1"/>
          </p:cNvSpPr>
          <p:nvPr>
            <p:ph type="title"/>
          </p:nvPr>
        </p:nvSpPr>
        <p:spPr/>
        <p:txBody>
          <a:bodyPr/>
          <a:lstStyle/>
          <a:p>
            <a:r>
              <a:rPr lang="en-US" dirty="0"/>
              <a:t>AEIOU CANVAS</a:t>
            </a:r>
            <a:endParaRPr lang="en-IN" dirty="0"/>
          </a:p>
        </p:txBody>
      </p:sp>
      <p:pic>
        <p:nvPicPr>
          <p:cNvPr id="4" name="Picture 3">
            <a:extLst>
              <a:ext uri="{FF2B5EF4-FFF2-40B4-BE49-F238E27FC236}">
                <a16:creationId xmlns:a16="http://schemas.microsoft.com/office/drawing/2014/main" id="{2FF26639-592F-0BDA-7270-37E4161BAFA4}"/>
              </a:ext>
            </a:extLst>
          </p:cNvPr>
          <p:cNvPicPr>
            <a:picLocks noChangeAspect="1"/>
          </p:cNvPicPr>
          <p:nvPr/>
        </p:nvPicPr>
        <p:blipFill rotWithShape="1">
          <a:blip r:embed="rId2">
            <a:extLst>
              <a:ext uri="{28A0092B-C50C-407E-A947-70E740481C1C}">
                <a14:useLocalDpi xmlns:a14="http://schemas.microsoft.com/office/drawing/2010/main" val="0"/>
              </a:ext>
            </a:extLst>
          </a:blip>
          <a:srcRect t="2309" b="3355"/>
          <a:stretch/>
        </p:blipFill>
        <p:spPr>
          <a:xfrm>
            <a:off x="2503503" y="1447060"/>
            <a:ext cx="6951215" cy="4694363"/>
          </a:xfrm>
          <a:prstGeom prst="rect">
            <a:avLst/>
          </a:prstGeom>
        </p:spPr>
      </p:pic>
    </p:spTree>
    <p:extLst>
      <p:ext uri="{BB962C8B-B14F-4D97-AF65-F5344CB8AC3E}">
        <p14:creationId xmlns:p14="http://schemas.microsoft.com/office/powerpoint/2010/main" val="3700935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EFD8B-9BE7-4D1E-9C50-38732478A5C7}"/>
              </a:ext>
            </a:extLst>
          </p:cNvPr>
          <p:cNvSpPr>
            <a:spLocks noGrp="1"/>
          </p:cNvSpPr>
          <p:nvPr>
            <p:ph type="title"/>
          </p:nvPr>
        </p:nvSpPr>
        <p:spPr/>
        <p:txBody>
          <a:bodyPr/>
          <a:lstStyle/>
          <a:p>
            <a:r>
              <a:rPr lang="en-US" dirty="0"/>
              <a:t>EMPATHY CANVAS</a:t>
            </a:r>
            <a:endParaRPr lang="en-IN" dirty="0"/>
          </a:p>
        </p:txBody>
      </p:sp>
      <p:sp>
        <p:nvSpPr>
          <p:cNvPr id="6" name="Text Placeholder 5">
            <a:extLst>
              <a:ext uri="{FF2B5EF4-FFF2-40B4-BE49-F238E27FC236}">
                <a16:creationId xmlns:a16="http://schemas.microsoft.com/office/drawing/2014/main" id="{E601B44D-A83A-43F0-B31B-5237154503D6}"/>
              </a:ext>
            </a:extLst>
          </p:cNvPr>
          <p:cNvSpPr>
            <a:spLocks noGrp="1"/>
          </p:cNvSpPr>
          <p:nvPr>
            <p:ph type="body" sz="quarter" idx="13"/>
          </p:nvPr>
        </p:nvSpPr>
        <p:spPr/>
        <p:txBody>
          <a:bodyPr/>
          <a:lstStyle/>
          <a:p>
            <a:endParaRPr lang="en-US" dirty="0"/>
          </a:p>
          <a:p>
            <a:endParaRPr lang="en-IN" dirty="0"/>
          </a:p>
        </p:txBody>
      </p:sp>
      <p:pic>
        <p:nvPicPr>
          <p:cNvPr id="4" name="Picture 3">
            <a:extLst>
              <a:ext uri="{FF2B5EF4-FFF2-40B4-BE49-F238E27FC236}">
                <a16:creationId xmlns:a16="http://schemas.microsoft.com/office/drawing/2014/main" id="{58D19D06-C46A-CC53-49BB-708AAD39C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1963" y="0"/>
            <a:ext cx="4947112" cy="6858000"/>
          </a:xfrm>
          <a:prstGeom prst="rect">
            <a:avLst/>
          </a:prstGeom>
        </p:spPr>
      </p:pic>
    </p:spTree>
    <p:extLst>
      <p:ext uri="{BB962C8B-B14F-4D97-AF65-F5344CB8AC3E}">
        <p14:creationId xmlns:p14="http://schemas.microsoft.com/office/powerpoint/2010/main" val="3792918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BE778-56E8-41E8-B14C-943A13F3CC8E}"/>
              </a:ext>
            </a:extLst>
          </p:cNvPr>
          <p:cNvSpPr>
            <a:spLocks noGrp="1"/>
          </p:cNvSpPr>
          <p:nvPr>
            <p:ph type="title"/>
          </p:nvPr>
        </p:nvSpPr>
        <p:spPr/>
        <p:txBody>
          <a:bodyPr/>
          <a:lstStyle/>
          <a:p>
            <a:r>
              <a:rPr lang="en-US" dirty="0"/>
              <a:t>IDEATION CANVAS</a:t>
            </a:r>
            <a:endParaRPr lang="en-IN" dirty="0"/>
          </a:p>
        </p:txBody>
      </p:sp>
      <p:pic>
        <p:nvPicPr>
          <p:cNvPr id="4" name="Picture 3">
            <a:extLst>
              <a:ext uri="{FF2B5EF4-FFF2-40B4-BE49-F238E27FC236}">
                <a16:creationId xmlns:a16="http://schemas.microsoft.com/office/drawing/2014/main" id="{516B3ADB-1B92-67F6-8F1A-B79C8981D006}"/>
              </a:ext>
            </a:extLst>
          </p:cNvPr>
          <p:cNvPicPr>
            <a:picLocks noChangeAspect="1"/>
          </p:cNvPicPr>
          <p:nvPr/>
        </p:nvPicPr>
        <p:blipFill rotWithShape="1">
          <a:blip r:embed="rId2">
            <a:extLst>
              <a:ext uri="{28A0092B-C50C-407E-A947-70E740481C1C}">
                <a14:useLocalDpi xmlns:a14="http://schemas.microsoft.com/office/drawing/2010/main" val="0"/>
              </a:ext>
            </a:extLst>
          </a:blip>
          <a:srcRect t="4402" b="1748"/>
          <a:stretch/>
        </p:blipFill>
        <p:spPr>
          <a:xfrm>
            <a:off x="2325949" y="1475591"/>
            <a:ext cx="7194350" cy="4960719"/>
          </a:xfrm>
          <a:prstGeom prst="rect">
            <a:avLst/>
          </a:prstGeom>
        </p:spPr>
      </p:pic>
    </p:spTree>
    <p:extLst>
      <p:ext uri="{BB962C8B-B14F-4D97-AF65-F5344CB8AC3E}">
        <p14:creationId xmlns:p14="http://schemas.microsoft.com/office/powerpoint/2010/main" val="2299672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EF35-8142-4082-9D99-0491F19C9577}"/>
              </a:ext>
            </a:extLst>
          </p:cNvPr>
          <p:cNvSpPr>
            <a:spLocks noGrp="1"/>
          </p:cNvSpPr>
          <p:nvPr>
            <p:ph type="title"/>
          </p:nvPr>
        </p:nvSpPr>
        <p:spPr/>
        <p:txBody>
          <a:bodyPr>
            <a:normAutofit/>
          </a:bodyPr>
          <a:lstStyle/>
          <a:p>
            <a:r>
              <a:rPr lang="en-US" dirty="0"/>
              <a:t>PRODUCT DEVELOPMENT CANVAS</a:t>
            </a:r>
            <a:endParaRPr lang="en-IN" dirty="0"/>
          </a:p>
        </p:txBody>
      </p:sp>
      <p:pic>
        <p:nvPicPr>
          <p:cNvPr id="4" name="Picture 3">
            <a:extLst>
              <a:ext uri="{FF2B5EF4-FFF2-40B4-BE49-F238E27FC236}">
                <a16:creationId xmlns:a16="http://schemas.microsoft.com/office/drawing/2014/main" id="{5CE8DC90-4E2F-8F17-B6C9-0E9ECAB00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6" y="1332130"/>
            <a:ext cx="7619987" cy="5423638"/>
          </a:xfrm>
          <a:prstGeom prst="rect">
            <a:avLst/>
          </a:prstGeom>
        </p:spPr>
      </p:pic>
    </p:spTree>
    <p:extLst>
      <p:ext uri="{BB962C8B-B14F-4D97-AF65-F5344CB8AC3E}">
        <p14:creationId xmlns:p14="http://schemas.microsoft.com/office/powerpoint/2010/main" val="2522839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0D3DD-5AE8-409D-91CF-00993AEDBAB4}"/>
              </a:ext>
            </a:extLst>
          </p:cNvPr>
          <p:cNvSpPr>
            <a:spLocks noGrp="1"/>
          </p:cNvSpPr>
          <p:nvPr>
            <p:ph type="title"/>
          </p:nvPr>
        </p:nvSpPr>
        <p:spPr/>
        <p:txBody>
          <a:bodyPr/>
          <a:lstStyle/>
          <a:p>
            <a:r>
              <a:rPr lang="en-US" dirty="0"/>
              <a:t>LEARNING NEED MATRIX</a:t>
            </a:r>
            <a:endParaRPr lang="en-IN" dirty="0"/>
          </a:p>
        </p:txBody>
      </p:sp>
      <p:pic>
        <p:nvPicPr>
          <p:cNvPr id="4" name="Picture 3">
            <a:extLst>
              <a:ext uri="{FF2B5EF4-FFF2-40B4-BE49-F238E27FC236}">
                <a16:creationId xmlns:a16="http://schemas.microsoft.com/office/drawing/2014/main" id="{4716C2F4-F7F5-105B-C3AC-C5A422067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189" y="1223619"/>
            <a:ext cx="8112214" cy="5554481"/>
          </a:xfrm>
          <a:prstGeom prst="rect">
            <a:avLst/>
          </a:prstGeom>
        </p:spPr>
      </p:pic>
    </p:spTree>
    <p:extLst>
      <p:ext uri="{BB962C8B-B14F-4D97-AF65-F5344CB8AC3E}">
        <p14:creationId xmlns:p14="http://schemas.microsoft.com/office/powerpoint/2010/main" val="1619270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CF8C3-55A8-47D2-A05A-71A06D00DFC2}"/>
              </a:ext>
            </a:extLst>
          </p:cNvPr>
          <p:cNvSpPr>
            <a:spLocks noGrp="1"/>
          </p:cNvSpPr>
          <p:nvPr>
            <p:ph type="title"/>
          </p:nvPr>
        </p:nvSpPr>
        <p:spPr/>
        <p:txBody>
          <a:bodyPr/>
          <a:lstStyle/>
          <a:p>
            <a:r>
              <a:rPr lang="en-US" dirty="0"/>
              <a:t>MINDMAP</a:t>
            </a:r>
            <a:endParaRPr lang="en-IN" dirty="0"/>
          </a:p>
        </p:txBody>
      </p:sp>
      <p:pic>
        <p:nvPicPr>
          <p:cNvPr id="5" name="Content Placeholder 4">
            <a:extLst>
              <a:ext uri="{FF2B5EF4-FFF2-40B4-BE49-F238E27FC236}">
                <a16:creationId xmlns:a16="http://schemas.microsoft.com/office/drawing/2014/main" id="{5800ECF3-3400-4CC3-822C-738F9D818D9C}"/>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661930" y="1332130"/>
            <a:ext cx="7255878" cy="4430495"/>
          </a:xfrm>
        </p:spPr>
      </p:pic>
    </p:spTree>
    <p:extLst>
      <p:ext uri="{BB962C8B-B14F-4D97-AF65-F5344CB8AC3E}">
        <p14:creationId xmlns:p14="http://schemas.microsoft.com/office/powerpoint/2010/main" val="3632819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1B66C-062E-4975-9970-AE4FC7F37651}"/>
              </a:ext>
            </a:extLst>
          </p:cNvPr>
          <p:cNvSpPr>
            <a:spLocks noGrp="1"/>
          </p:cNvSpPr>
          <p:nvPr>
            <p:ph type="title"/>
          </p:nvPr>
        </p:nvSpPr>
        <p:spPr/>
        <p:txBody>
          <a:bodyPr/>
          <a:lstStyle/>
          <a:p>
            <a:r>
              <a:rPr lang="en-US" dirty="0"/>
              <a:t>PROTOTYPE</a:t>
            </a:r>
            <a:endParaRPr lang="en-IN" dirty="0"/>
          </a:p>
        </p:txBody>
      </p:sp>
      <p:sp>
        <p:nvSpPr>
          <p:cNvPr id="3" name="Text Placeholder 2">
            <a:extLst>
              <a:ext uri="{FF2B5EF4-FFF2-40B4-BE49-F238E27FC236}">
                <a16:creationId xmlns:a16="http://schemas.microsoft.com/office/drawing/2014/main" id="{26631A9F-A171-4AA5-BDE1-4AAC9D2FF719}"/>
              </a:ext>
            </a:extLst>
          </p:cNvPr>
          <p:cNvSpPr>
            <a:spLocks noGrp="1"/>
          </p:cNvSpPr>
          <p:nvPr>
            <p:ph type="body" sz="quarter" idx="13"/>
          </p:nvPr>
        </p:nvSpPr>
        <p:spPr/>
        <p:txBody>
          <a:bodyPr>
            <a:normAutofit/>
          </a:bodyPr>
          <a:lstStyle/>
          <a:p>
            <a:r>
              <a:rPr lang="en-US" dirty="0"/>
              <a:t>Flowchart</a:t>
            </a:r>
            <a:endParaRPr lang="en-IN" dirty="0"/>
          </a:p>
        </p:txBody>
      </p:sp>
      <p:pic>
        <p:nvPicPr>
          <p:cNvPr id="5" name="Content Placeholder 4">
            <a:extLst>
              <a:ext uri="{FF2B5EF4-FFF2-40B4-BE49-F238E27FC236}">
                <a16:creationId xmlns:a16="http://schemas.microsoft.com/office/drawing/2014/main" id="{31521FE5-176F-44D5-BAF8-0A66EF55474E}"/>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6751320" y="118440"/>
            <a:ext cx="4229100" cy="5922683"/>
          </a:xfrm>
        </p:spPr>
      </p:pic>
    </p:spTree>
    <p:extLst>
      <p:ext uri="{BB962C8B-B14F-4D97-AF65-F5344CB8AC3E}">
        <p14:creationId xmlns:p14="http://schemas.microsoft.com/office/powerpoint/2010/main" val="961091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alpha val="72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B2B2A-50BD-4A34-AEB9-B0CAB25AABA9}"/>
              </a:ext>
            </a:extLst>
          </p:cNvPr>
          <p:cNvSpPr>
            <a:spLocks noGrp="1"/>
          </p:cNvSpPr>
          <p:nvPr>
            <p:ph type="title"/>
          </p:nvPr>
        </p:nvSpPr>
        <p:spPr/>
        <p:txBody>
          <a:bodyPr>
            <a:normAutofit/>
          </a:bodyPr>
          <a:lstStyle/>
          <a:p>
            <a:r>
              <a:rPr lang="en-US" dirty="0">
                <a:solidFill>
                  <a:schemeClr val="tx1"/>
                </a:solidFill>
              </a:rPr>
              <a:t>HARDWARE / SOFTWARE REQUIREMENTS</a:t>
            </a:r>
            <a:endParaRPr lang="en-IN" dirty="0">
              <a:solidFill>
                <a:schemeClr val="tx1"/>
              </a:solidFill>
            </a:endParaRPr>
          </a:p>
        </p:txBody>
      </p:sp>
      <p:sp>
        <p:nvSpPr>
          <p:cNvPr id="3" name="Content Placeholder 2">
            <a:extLst>
              <a:ext uri="{FF2B5EF4-FFF2-40B4-BE49-F238E27FC236}">
                <a16:creationId xmlns:a16="http://schemas.microsoft.com/office/drawing/2014/main" id="{B08E8978-A907-4622-922D-9B811FF496F9}"/>
              </a:ext>
            </a:extLst>
          </p:cNvPr>
          <p:cNvSpPr>
            <a:spLocks noGrp="1"/>
          </p:cNvSpPr>
          <p:nvPr>
            <p:ph type="body" sz="quarter" idx="13"/>
          </p:nvPr>
        </p:nvSpPr>
        <p:spPr>
          <a:xfrm>
            <a:off x="762000" y="1790698"/>
            <a:ext cx="10668000" cy="2971801"/>
          </a:xfrm>
        </p:spPr>
        <p:txBody>
          <a:bodyPr/>
          <a:lstStyle/>
          <a:p>
            <a:pPr marL="285750" indent="-285750" algn="just">
              <a:lnSpc>
                <a:spcPct val="150000"/>
              </a:lnSpc>
              <a:buFont typeface="Arial" panose="020B0604020202020204" pitchFamily="34" charset="0"/>
              <a:buChar char="•"/>
            </a:pPr>
            <a:r>
              <a:rPr lang="en-US" sz="2000" b="1" dirty="0">
                <a:solidFill>
                  <a:schemeClr val="tx1"/>
                </a:solidFill>
              </a:rPr>
              <a:t>Tools used to develop the website include apps like Visual Studio (latest version to support new developments).</a:t>
            </a:r>
          </a:p>
          <a:p>
            <a:pPr marL="285750" indent="-285750" algn="just">
              <a:lnSpc>
                <a:spcPct val="150000"/>
              </a:lnSpc>
              <a:buFont typeface="Arial" panose="020B0604020202020204" pitchFamily="34" charset="0"/>
              <a:buChar char="•"/>
            </a:pPr>
            <a:r>
              <a:rPr lang="en-IN" sz="2000" b="1" dirty="0">
                <a:solidFill>
                  <a:schemeClr val="tx1"/>
                </a:solidFill>
              </a:rPr>
              <a:t>The programming languages required for developing websites include HTML – CSS.</a:t>
            </a:r>
          </a:p>
          <a:p>
            <a:pPr marL="285750" indent="-285750" algn="just">
              <a:lnSpc>
                <a:spcPct val="150000"/>
              </a:lnSpc>
              <a:buFont typeface="Arial" panose="020B0604020202020204" pitchFamily="34" charset="0"/>
              <a:buChar char="•"/>
            </a:pPr>
            <a:r>
              <a:rPr lang="en-IN" sz="2000" b="1" dirty="0">
                <a:solidFill>
                  <a:schemeClr val="tx1"/>
                </a:solidFill>
              </a:rPr>
              <a:t>Website can be accessed through phones</a:t>
            </a:r>
            <a:r>
              <a:rPr lang="en-US" sz="2000" b="1" dirty="0">
                <a:solidFill>
                  <a:schemeClr val="tx1"/>
                </a:solidFill>
              </a:rPr>
              <a:t> and computers within updated browsers to support the </a:t>
            </a:r>
            <a:r>
              <a:rPr lang="en-IN" sz="2000" b="1" dirty="0">
                <a:solidFill>
                  <a:schemeClr val="tx1"/>
                </a:solidFill>
              </a:rPr>
              <a:t>latest developments in the site.</a:t>
            </a:r>
          </a:p>
        </p:txBody>
      </p:sp>
    </p:spTree>
    <p:extLst>
      <p:ext uri="{BB962C8B-B14F-4D97-AF65-F5344CB8AC3E}">
        <p14:creationId xmlns:p14="http://schemas.microsoft.com/office/powerpoint/2010/main" val="4119645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79DA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5B78C-CD88-47BA-9F22-EC6B81CB25B2}"/>
              </a:ext>
            </a:extLst>
          </p:cNvPr>
          <p:cNvSpPr>
            <a:spLocks noGrp="1"/>
          </p:cNvSpPr>
          <p:nvPr>
            <p:ph type="title"/>
          </p:nvPr>
        </p:nvSpPr>
        <p:spPr/>
        <p:txBody>
          <a:bodyPr/>
          <a:lstStyle/>
          <a:p>
            <a:r>
              <a:rPr lang="en-US" dirty="0">
                <a:solidFill>
                  <a:schemeClr val="tx1"/>
                </a:solidFill>
              </a:rPr>
              <a:t>INTRODUCTION</a:t>
            </a:r>
            <a:endParaRPr lang="en-IN" dirty="0">
              <a:solidFill>
                <a:schemeClr val="tx1"/>
              </a:solidFill>
            </a:endParaRPr>
          </a:p>
        </p:txBody>
      </p:sp>
      <p:sp>
        <p:nvSpPr>
          <p:cNvPr id="3" name="Content Placeholder 2">
            <a:extLst>
              <a:ext uri="{FF2B5EF4-FFF2-40B4-BE49-F238E27FC236}">
                <a16:creationId xmlns:a16="http://schemas.microsoft.com/office/drawing/2014/main" id="{3FB3C41C-A384-49F1-8881-60B50E226215}"/>
              </a:ext>
            </a:extLst>
          </p:cNvPr>
          <p:cNvSpPr>
            <a:spLocks noGrp="1"/>
          </p:cNvSpPr>
          <p:nvPr>
            <p:ph type="body" sz="quarter" idx="13"/>
          </p:nvPr>
        </p:nvSpPr>
        <p:spPr>
          <a:xfrm>
            <a:off x="762000" y="1790698"/>
            <a:ext cx="10668000" cy="2971801"/>
          </a:xfrm>
        </p:spPr>
        <p:txBody>
          <a:bodyPr/>
          <a:lstStyle/>
          <a:p>
            <a:pPr marL="342900" indent="-342900" algn="just">
              <a:lnSpc>
                <a:spcPct val="150000"/>
              </a:lnSpc>
              <a:buFont typeface="Arial" panose="020B0604020202020204" pitchFamily="34" charset="0"/>
              <a:buChar char="•"/>
            </a:pPr>
            <a:r>
              <a:rPr lang="en-IN" sz="2000" b="1" dirty="0">
                <a:solidFill>
                  <a:schemeClr val="tx1"/>
                </a:solidFill>
              </a:rPr>
              <a:t>U</a:t>
            </a:r>
            <a:r>
              <a:rPr lang="en-IN" sz="2000" b="1" i="0" u="none" strike="noStrike" baseline="0" dirty="0">
                <a:solidFill>
                  <a:schemeClr val="tx1"/>
                </a:solidFill>
              </a:rPr>
              <a:t>nemployment </a:t>
            </a:r>
            <a:r>
              <a:rPr lang="en-US" sz="2000" b="1" i="0" u="none" strike="noStrike" baseline="0" dirty="0">
                <a:solidFill>
                  <a:schemeClr val="tx1"/>
                </a:solidFill>
              </a:rPr>
              <a:t>means wastage of precious </a:t>
            </a:r>
            <a:r>
              <a:rPr lang="en-US" sz="2000" b="1" i="0" u="none" strike="noStrike" baseline="0" dirty="0" err="1">
                <a:solidFill>
                  <a:schemeClr val="tx1"/>
                </a:solidFill>
              </a:rPr>
              <a:t>labour</a:t>
            </a:r>
            <a:r>
              <a:rPr lang="en-US" sz="2000" b="1" i="0" u="none" strike="noStrike" baseline="0" dirty="0">
                <a:solidFill>
                  <a:schemeClr val="tx1"/>
                </a:solidFill>
              </a:rPr>
              <a:t> resources of the country.</a:t>
            </a:r>
          </a:p>
          <a:p>
            <a:pPr marL="342900" indent="-342900" algn="just">
              <a:lnSpc>
                <a:spcPct val="150000"/>
              </a:lnSpc>
              <a:buFont typeface="Arial" panose="020B0604020202020204" pitchFamily="34" charset="0"/>
              <a:buChar char="•"/>
            </a:pPr>
            <a:r>
              <a:rPr lang="en-US" sz="2000" b="1" i="0" u="none" strike="noStrike" baseline="0" dirty="0">
                <a:solidFill>
                  <a:schemeClr val="tx1"/>
                </a:solidFill>
              </a:rPr>
              <a:t>With the increase in school and college enrolment rates, the proportion of youth in the </a:t>
            </a:r>
            <a:r>
              <a:rPr lang="en-US" sz="2000" b="1" i="0" u="none" strike="noStrike" baseline="0" dirty="0" err="1">
                <a:solidFill>
                  <a:schemeClr val="tx1"/>
                </a:solidFill>
              </a:rPr>
              <a:t>labour</a:t>
            </a:r>
            <a:r>
              <a:rPr lang="en-US" sz="2000" b="1" i="0" u="none" strike="noStrike" baseline="0" dirty="0">
                <a:solidFill>
                  <a:schemeClr val="tx1"/>
                </a:solidFill>
              </a:rPr>
              <a:t> force has been declining.</a:t>
            </a:r>
            <a:endParaRPr lang="en-US" sz="2000" b="1" dirty="0">
              <a:solidFill>
                <a:schemeClr val="tx1"/>
              </a:solidFill>
            </a:endParaRPr>
          </a:p>
          <a:p>
            <a:pPr marL="342900" indent="-342900" algn="just">
              <a:lnSpc>
                <a:spcPct val="150000"/>
              </a:lnSpc>
              <a:buFont typeface="Arial" panose="020B0604020202020204" pitchFamily="34" charset="0"/>
              <a:buChar char="•"/>
            </a:pPr>
            <a:r>
              <a:rPr lang="en-US" sz="2000" b="1" dirty="0">
                <a:solidFill>
                  <a:schemeClr val="tx1"/>
                </a:solidFill>
              </a:rPr>
              <a:t>Youth Employment Opportunities project discusses the unemployment issue which covers a large part of India. It discusses the problems faced by the youth in rural areas due to lack of proper knowledge and guidance.</a:t>
            </a:r>
          </a:p>
        </p:txBody>
      </p:sp>
    </p:spTree>
    <p:extLst>
      <p:ext uri="{BB962C8B-B14F-4D97-AF65-F5344CB8AC3E}">
        <p14:creationId xmlns:p14="http://schemas.microsoft.com/office/powerpoint/2010/main" val="1883190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alpha val="72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77CEF6-2AA1-4F8C-8D5C-BA55910E8107}"/>
              </a:ext>
            </a:extLst>
          </p:cNvPr>
          <p:cNvSpPr>
            <a:spLocks noGrp="1"/>
          </p:cNvSpPr>
          <p:nvPr>
            <p:ph type="body" sz="quarter" idx="11"/>
          </p:nvPr>
        </p:nvSpPr>
        <p:spPr>
          <a:xfrm>
            <a:off x="761999" y="1905000"/>
            <a:ext cx="10963276" cy="3276600"/>
          </a:xfrm>
        </p:spPr>
        <p:txBody>
          <a:bodyPr>
            <a:normAutofit/>
          </a:bodyPr>
          <a:lstStyle/>
          <a:p>
            <a:pPr marL="342900" indent="-342900" algn="just">
              <a:buFont typeface="Arial" panose="020B0604020202020204" pitchFamily="34" charset="0"/>
              <a:buChar char="•"/>
            </a:pPr>
            <a:r>
              <a:rPr lang="en-US" dirty="0"/>
              <a:t>Database Administrators – To handle the data and upload it on time.</a:t>
            </a:r>
          </a:p>
          <a:p>
            <a:pPr marL="342900" indent="-342900" algn="just">
              <a:buFont typeface="Arial" panose="020B0604020202020204" pitchFamily="34" charset="0"/>
              <a:buChar char="•"/>
            </a:pPr>
            <a:r>
              <a:rPr lang="en-US" dirty="0"/>
              <a:t>Web Developers – To develop the website along with the updated features.</a:t>
            </a:r>
          </a:p>
          <a:p>
            <a:pPr marL="342900" indent="-342900" algn="just">
              <a:buFont typeface="Arial" panose="020B0604020202020204" pitchFamily="34" charset="0"/>
              <a:buChar char="•"/>
            </a:pPr>
            <a:r>
              <a:rPr lang="en-US" dirty="0"/>
              <a:t>Maintenance Team – To handle the system crash or server issues.</a:t>
            </a:r>
          </a:p>
          <a:p>
            <a:pPr marL="342900" indent="-342900" algn="just">
              <a:buFont typeface="Arial" panose="020B0604020202020204" pitchFamily="34" charset="0"/>
              <a:buChar char="•"/>
            </a:pPr>
            <a:r>
              <a:rPr lang="en-US" dirty="0"/>
              <a:t>Users – Accessing the resources available.</a:t>
            </a:r>
          </a:p>
          <a:p>
            <a:pPr marL="342900" indent="-342900" algn="just">
              <a:buFont typeface="Arial" panose="020B0604020202020204" pitchFamily="34" charset="0"/>
              <a:buChar char="•"/>
            </a:pPr>
            <a:r>
              <a:rPr lang="en-US" dirty="0"/>
              <a:t>Connection with servers that helps to collect information and resources on timely basis.</a:t>
            </a:r>
            <a:endParaRPr lang="en-IN" dirty="0"/>
          </a:p>
        </p:txBody>
      </p:sp>
      <p:sp>
        <p:nvSpPr>
          <p:cNvPr id="2" name="Title 1">
            <a:extLst>
              <a:ext uri="{FF2B5EF4-FFF2-40B4-BE49-F238E27FC236}">
                <a16:creationId xmlns:a16="http://schemas.microsoft.com/office/drawing/2014/main" id="{E8D8F467-BD73-4DC6-8810-F3401A7B2EBA}"/>
              </a:ext>
            </a:extLst>
          </p:cNvPr>
          <p:cNvSpPr>
            <a:spLocks noGrp="1"/>
          </p:cNvSpPr>
          <p:nvPr>
            <p:ph type="title"/>
          </p:nvPr>
        </p:nvSpPr>
        <p:spPr/>
        <p:txBody>
          <a:bodyPr/>
          <a:lstStyle/>
          <a:p>
            <a:r>
              <a:rPr lang="en-US" dirty="0"/>
              <a:t>MODULES</a:t>
            </a:r>
            <a:endParaRPr lang="en-IN" dirty="0"/>
          </a:p>
        </p:txBody>
      </p:sp>
    </p:spTree>
    <p:extLst>
      <p:ext uri="{BB962C8B-B14F-4D97-AF65-F5344CB8AC3E}">
        <p14:creationId xmlns:p14="http://schemas.microsoft.com/office/powerpoint/2010/main" val="2096284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alpha val="72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B40A2C-74A8-44E7-957C-22CEF98064AB}"/>
              </a:ext>
            </a:extLst>
          </p:cNvPr>
          <p:cNvSpPr>
            <a:spLocks noGrp="1"/>
          </p:cNvSpPr>
          <p:nvPr>
            <p:ph type="body" sz="quarter" idx="11"/>
          </p:nvPr>
        </p:nvSpPr>
        <p:spPr>
          <a:xfrm>
            <a:off x="762000" y="1905000"/>
            <a:ext cx="10096500" cy="3276600"/>
          </a:xfrm>
        </p:spPr>
        <p:txBody>
          <a:bodyPr/>
          <a:lstStyle/>
          <a:p>
            <a:pPr marL="342900" indent="-342900">
              <a:buFont typeface="Arial" panose="020B0604020202020204" pitchFamily="34" charset="0"/>
              <a:buChar char="•"/>
            </a:pPr>
            <a:r>
              <a:rPr lang="en-US" dirty="0"/>
              <a:t>Daily updating about the job openings.</a:t>
            </a:r>
          </a:p>
          <a:p>
            <a:pPr marL="342900" indent="-342900">
              <a:buFont typeface="Arial" panose="020B0604020202020204" pitchFamily="34" charset="0"/>
              <a:buChar char="•"/>
            </a:pPr>
            <a:r>
              <a:rPr lang="en-US" dirty="0"/>
              <a:t>Language accessibility.</a:t>
            </a:r>
          </a:p>
          <a:p>
            <a:pPr marL="342900" indent="-342900">
              <a:buFont typeface="Arial" panose="020B0604020202020204" pitchFamily="34" charset="0"/>
              <a:buChar char="•"/>
            </a:pPr>
            <a:r>
              <a:rPr lang="en-US" dirty="0"/>
              <a:t>Conceptual learning through e-books and open source learning resources</a:t>
            </a:r>
          </a:p>
          <a:p>
            <a:pPr marL="342900" indent="-342900">
              <a:buFont typeface="Arial" panose="020B0604020202020204" pitchFamily="34" charset="0"/>
              <a:buChar char="•"/>
            </a:pPr>
            <a:r>
              <a:rPr lang="en-US"/>
              <a:t>Example: </a:t>
            </a:r>
            <a:r>
              <a:rPr lang="en-US" dirty="0"/>
              <a:t>video links, channel links for message and updates.</a:t>
            </a:r>
            <a:endParaRPr lang="en-IN" dirty="0"/>
          </a:p>
        </p:txBody>
      </p:sp>
      <p:sp>
        <p:nvSpPr>
          <p:cNvPr id="2" name="Title 1">
            <a:extLst>
              <a:ext uri="{FF2B5EF4-FFF2-40B4-BE49-F238E27FC236}">
                <a16:creationId xmlns:a16="http://schemas.microsoft.com/office/drawing/2014/main" id="{4780836C-80FB-4210-87D8-B27E7F4C8459}"/>
              </a:ext>
            </a:extLst>
          </p:cNvPr>
          <p:cNvSpPr>
            <a:spLocks noGrp="1"/>
          </p:cNvSpPr>
          <p:nvPr>
            <p:ph type="title"/>
          </p:nvPr>
        </p:nvSpPr>
        <p:spPr/>
        <p:txBody>
          <a:bodyPr/>
          <a:lstStyle/>
          <a:p>
            <a:r>
              <a:rPr lang="en-US" dirty="0"/>
              <a:t>FEATURES</a:t>
            </a:r>
            <a:endParaRPr lang="en-IN" dirty="0"/>
          </a:p>
        </p:txBody>
      </p:sp>
    </p:spTree>
    <p:extLst>
      <p:ext uri="{BB962C8B-B14F-4D97-AF65-F5344CB8AC3E}">
        <p14:creationId xmlns:p14="http://schemas.microsoft.com/office/powerpoint/2010/main" val="3734861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alpha val="72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728C1-4ABD-45DF-AF75-34BD149DD39D}"/>
              </a:ext>
            </a:extLst>
          </p:cNvPr>
          <p:cNvSpPr>
            <a:spLocks noGrp="1"/>
          </p:cNvSpPr>
          <p:nvPr>
            <p:ph type="body" sz="quarter" idx="11"/>
          </p:nvPr>
        </p:nvSpPr>
        <p:spPr>
          <a:xfrm>
            <a:off x="761999" y="1905000"/>
            <a:ext cx="9458325" cy="3276600"/>
          </a:xfrm>
        </p:spPr>
        <p:txBody>
          <a:bodyPr/>
          <a:lstStyle/>
          <a:p>
            <a:pPr marL="342900" indent="-342900">
              <a:buFont typeface="Arial" panose="020B0604020202020204" pitchFamily="34" charset="0"/>
              <a:buChar char="•"/>
            </a:pPr>
            <a:r>
              <a:rPr lang="en-US" dirty="0"/>
              <a:t>No comparison tools available</a:t>
            </a:r>
          </a:p>
          <a:p>
            <a:pPr marL="342900" indent="-342900">
              <a:buFont typeface="Arial" panose="020B0604020202020204" pitchFamily="34" charset="0"/>
              <a:buChar char="•"/>
            </a:pPr>
            <a:r>
              <a:rPr lang="en-US" dirty="0"/>
              <a:t>No salary prospects are mentioned</a:t>
            </a:r>
            <a:endParaRPr lang="en-IN" dirty="0"/>
          </a:p>
        </p:txBody>
      </p:sp>
      <p:sp>
        <p:nvSpPr>
          <p:cNvPr id="2" name="Title 1">
            <a:extLst>
              <a:ext uri="{FF2B5EF4-FFF2-40B4-BE49-F238E27FC236}">
                <a16:creationId xmlns:a16="http://schemas.microsoft.com/office/drawing/2014/main" id="{F6F31701-2EF2-4D26-975E-C58B8A5ADB3B}"/>
              </a:ext>
            </a:extLst>
          </p:cNvPr>
          <p:cNvSpPr>
            <a:spLocks noGrp="1"/>
          </p:cNvSpPr>
          <p:nvPr>
            <p:ph type="title"/>
          </p:nvPr>
        </p:nvSpPr>
        <p:spPr/>
        <p:txBody>
          <a:bodyPr/>
          <a:lstStyle/>
          <a:p>
            <a:r>
              <a:rPr lang="en-US" dirty="0"/>
              <a:t>LIMITATIONS</a:t>
            </a:r>
            <a:endParaRPr lang="en-IN" dirty="0"/>
          </a:p>
        </p:txBody>
      </p:sp>
    </p:spTree>
    <p:extLst>
      <p:ext uri="{BB962C8B-B14F-4D97-AF65-F5344CB8AC3E}">
        <p14:creationId xmlns:p14="http://schemas.microsoft.com/office/powerpoint/2010/main" val="3516704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alpha val="72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962C0C-D64E-43B9-8711-420480EADCD6}"/>
              </a:ext>
            </a:extLst>
          </p:cNvPr>
          <p:cNvSpPr>
            <a:spLocks noGrp="1"/>
          </p:cNvSpPr>
          <p:nvPr>
            <p:ph type="body" sz="quarter" idx="11"/>
          </p:nvPr>
        </p:nvSpPr>
        <p:spPr>
          <a:xfrm>
            <a:off x="761999" y="1905000"/>
            <a:ext cx="9934575" cy="3276600"/>
          </a:xfrm>
        </p:spPr>
        <p:txBody>
          <a:bodyPr/>
          <a:lstStyle/>
          <a:p>
            <a:pPr marL="342900" indent="-342900">
              <a:buFont typeface="Arial" panose="020B0604020202020204" pitchFamily="34" charset="0"/>
              <a:buChar char="•"/>
            </a:pPr>
            <a:r>
              <a:rPr lang="en-US" dirty="0"/>
              <a:t>Can include message facilities.</a:t>
            </a:r>
          </a:p>
          <a:p>
            <a:pPr marL="342900" indent="-342900">
              <a:buFont typeface="Arial" panose="020B0604020202020204" pitchFamily="34" charset="0"/>
              <a:buChar char="•"/>
            </a:pPr>
            <a:r>
              <a:rPr lang="en-US" dirty="0"/>
              <a:t>Can include reviews about the company or workplace.</a:t>
            </a:r>
          </a:p>
          <a:p>
            <a:pPr marL="342900" indent="-342900">
              <a:buFont typeface="Arial" panose="020B0604020202020204" pitchFamily="34" charset="0"/>
              <a:buChar char="•"/>
            </a:pPr>
            <a:r>
              <a:rPr lang="en-US" dirty="0"/>
              <a:t>Can include Notification updates.</a:t>
            </a:r>
          </a:p>
          <a:p>
            <a:pPr marL="342900" indent="-342900">
              <a:buFont typeface="Arial" panose="020B0604020202020204" pitchFamily="34" charset="0"/>
              <a:buChar char="•"/>
            </a:pPr>
            <a:r>
              <a:rPr lang="en-US" dirty="0"/>
              <a:t>Can include freelancing and internship facilities.</a:t>
            </a:r>
            <a:endParaRPr lang="en-IN" dirty="0"/>
          </a:p>
        </p:txBody>
      </p:sp>
      <p:sp>
        <p:nvSpPr>
          <p:cNvPr id="2" name="Title 1">
            <a:extLst>
              <a:ext uri="{FF2B5EF4-FFF2-40B4-BE49-F238E27FC236}">
                <a16:creationId xmlns:a16="http://schemas.microsoft.com/office/drawing/2014/main" id="{8FF5185F-D6AF-471B-AEA0-1CB9C488B840}"/>
              </a:ext>
            </a:extLst>
          </p:cNvPr>
          <p:cNvSpPr>
            <a:spLocks noGrp="1"/>
          </p:cNvSpPr>
          <p:nvPr>
            <p:ph type="title"/>
          </p:nvPr>
        </p:nvSpPr>
        <p:spPr/>
        <p:txBody>
          <a:bodyPr/>
          <a:lstStyle/>
          <a:p>
            <a:r>
              <a:rPr lang="en-US" dirty="0"/>
              <a:t>FUTURE SCOPE</a:t>
            </a:r>
            <a:endParaRPr lang="en-IN" dirty="0"/>
          </a:p>
        </p:txBody>
      </p:sp>
    </p:spTree>
    <p:extLst>
      <p:ext uri="{BB962C8B-B14F-4D97-AF65-F5344CB8AC3E}">
        <p14:creationId xmlns:p14="http://schemas.microsoft.com/office/powerpoint/2010/main" val="1477818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alpha val="72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C90A92-619A-45EB-8B48-92C990E8C1BD}"/>
              </a:ext>
            </a:extLst>
          </p:cNvPr>
          <p:cNvSpPr>
            <a:spLocks noGrp="1"/>
          </p:cNvSpPr>
          <p:nvPr>
            <p:ph type="body" sz="quarter" idx="11"/>
          </p:nvPr>
        </p:nvSpPr>
        <p:spPr>
          <a:xfrm>
            <a:off x="762000" y="1905000"/>
            <a:ext cx="10439400" cy="3276600"/>
          </a:xfrm>
        </p:spPr>
        <p:txBody>
          <a:bodyPr>
            <a:normAutofit/>
          </a:bodyPr>
          <a:lstStyle/>
          <a:p>
            <a:pPr marL="342900" indent="-342900">
              <a:buFont typeface="Arial" panose="020B0604020202020204" pitchFamily="34" charset="0"/>
              <a:buChar char="•"/>
            </a:pPr>
            <a:r>
              <a:rPr lang="en-US" dirty="0"/>
              <a:t>Research studies should be carried out to find what factors can affect the employment status of young people.</a:t>
            </a:r>
          </a:p>
          <a:p>
            <a:pPr marL="342900" indent="-342900">
              <a:buFont typeface="Arial" panose="020B0604020202020204" pitchFamily="34" charset="0"/>
              <a:buChar char="•"/>
            </a:pPr>
            <a:r>
              <a:rPr lang="en-US" dirty="0"/>
              <a:t>Proper skill training should be motivated.</a:t>
            </a:r>
          </a:p>
          <a:p>
            <a:pPr marL="342900" indent="-342900">
              <a:buFont typeface="Arial" panose="020B0604020202020204" pitchFamily="34" charset="0"/>
              <a:buChar char="•"/>
            </a:pPr>
            <a:r>
              <a:rPr lang="en-US" dirty="0"/>
              <a:t>Projects that demand more </a:t>
            </a:r>
            <a:r>
              <a:rPr lang="en-US" dirty="0" err="1"/>
              <a:t>labour</a:t>
            </a:r>
            <a:r>
              <a:rPr lang="en-US" dirty="0"/>
              <a:t> and companies providing numerous opportunities should be given more emphasis.</a:t>
            </a:r>
          </a:p>
          <a:p>
            <a:pPr marL="342900" indent="-342900">
              <a:buFont typeface="Arial" panose="020B0604020202020204" pitchFamily="34" charset="0"/>
              <a:buChar char="•"/>
            </a:pPr>
            <a:r>
              <a:rPr lang="en-US" dirty="0"/>
              <a:t>Hiring, promotion and working conditions without gender discrimination are commendable steps in this direction.</a:t>
            </a:r>
            <a:endParaRPr lang="en-IN" dirty="0"/>
          </a:p>
        </p:txBody>
      </p:sp>
      <p:sp>
        <p:nvSpPr>
          <p:cNvPr id="2" name="Title 1">
            <a:extLst>
              <a:ext uri="{FF2B5EF4-FFF2-40B4-BE49-F238E27FC236}">
                <a16:creationId xmlns:a16="http://schemas.microsoft.com/office/drawing/2014/main" id="{EFB3D9DF-670A-4EFA-B855-F429073A4F4D}"/>
              </a:ext>
            </a:extLst>
          </p:cNvPr>
          <p:cNvSpPr>
            <a:spLocks noGrp="1"/>
          </p:cNvSpPr>
          <p:nvPr>
            <p:ph type="title"/>
          </p:nvPr>
        </p:nvSpPr>
        <p:spPr/>
        <p:txBody>
          <a:bodyPr/>
          <a:lstStyle/>
          <a:p>
            <a:r>
              <a:rPr lang="en-US" dirty="0"/>
              <a:t>CONCLUSION</a:t>
            </a:r>
            <a:endParaRPr lang="en-IN" dirty="0"/>
          </a:p>
        </p:txBody>
      </p:sp>
    </p:spTree>
    <p:extLst>
      <p:ext uri="{BB962C8B-B14F-4D97-AF65-F5344CB8AC3E}">
        <p14:creationId xmlns:p14="http://schemas.microsoft.com/office/powerpoint/2010/main" val="2836296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02BF5-69FF-44B9-9852-2848A417E830}"/>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EC4B0E58-AD47-40F9-A302-F7911F9AE833}"/>
              </a:ext>
            </a:extLst>
          </p:cNvPr>
          <p:cNvSpPr>
            <a:spLocks noGrp="1"/>
          </p:cNvSpPr>
          <p:nvPr>
            <p:ph type="body" sz="quarter" idx="13"/>
          </p:nvPr>
        </p:nvSpPr>
        <p:spPr>
          <a:xfrm>
            <a:off x="762000" y="1790699"/>
            <a:ext cx="10668000" cy="3705226"/>
          </a:xfrm>
        </p:spPr>
        <p:txBody>
          <a:bodyPr>
            <a:normAutofit fontScale="85000" lnSpcReduction="10000"/>
          </a:bodyPr>
          <a:lstStyle/>
          <a:p>
            <a:pPr marL="0" marR="899795" lvl="0" indent="0">
              <a:lnSpc>
                <a:spcPct val="115000"/>
              </a:lnSpc>
              <a:spcAft>
                <a:spcPts val="800"/>
              </a:spcAft>
              <a:buNone/>
            </a:pPr>
            <a:r>
              <a:rPr lang="en-IN" sz="1800" dirty="0">
                <a:effectLst/>
                <a:ea typeface="Times New Roman" panose="02020603050405020304" pitchFamily="18" charset="0"/>
                <a:cs typeface="Times New Roman" panose="02020603050405020304" pitchFamily="18" charset="0"/>
              </a:rPr>
              <a:t>            WEBSITES</a:t>
            </a:r>
          </a:p>
          <a:p>
            <a:pPr marL="571500" marR="899795" indent="0">
              <a:lnSpc>
                <a:spcPct val="115000"/>
              </a:lnSpc>
              <a:spcAft>
                <a:spcPts val="800"/>
              </a:spcAft>
              <a:buNone/>
            </a:pPr>
            <a:r>
              <a:rPr lang="en-IN" sz="1800" dirty="0">
                <a:effectLst/>
                <a:ea typeface="Times New Roman" panose="02020603050405020304" pitchFamily="18" charset="0"/>
                <a:cs typeface="Times New Roman" panose="02020603050405020304" pitchFamily="18" charset="0"/>
              </a:rPr>
              <a:t>[1] E. POLNER, “Best Job Search Websites,” 25 March 2022. [Online]. Available: </a:t>
            </a:r>
            <a:r>
              <a:rPr lang="en-IN" sz="1800" u="sng" dirty="0">
                <a:solidFill>
                  <a:srgbClr val="0000FF"/>
                </a:solidFill>
                <a:effectLst/>
                <a:ea typeface="Times New Roman" panose="02020603050405020304" pitchFamily="18" charset="0"/>
                <a:cs typeface="Times New Roman" panose="02020603050405020304" pitchFamily="18" charset="0"/>
                <a:hlinkClick r:id="rId2"/>
              </a:rPr>
              <a:t>https://www.thebalancecareers.com/</a:t>
            </a:r>
            <a:r>
              <a:rPr lang="en-IN" dirty="0">
                <a:hlinkClick r:id="rId2"/>
              </a:rPr>
              <a:t>top-best-job-websites-2064080</a:t>
            </a:r>
            <a:endParaRPr lang="en-IN" sz="1800" dirty="0">
              <a:effectLst/>
              <a:ea typeface="Times New Roman" panose="02020603050405020304" pitchFamily="18" charset="0"/>
              <a:cs typeface="Times New Roman" panose="02020603050405020304" pitchFamily="18" charset="0"/>
            </a:endParaRPr>
          </a:p>
          <a:p>
            <a:pPr marL="571500" marR="899795" indent="0">
              <a:lnSpc>
                <a:spcPct val="115000"/>
              </a:lnSpc>
              <a:spcAft>
                <a:spcPts val="800"/>
              </a:spcAft>
              <a:buNone/>
            </a:pPr>
            <a:r>
              <a:rPr lang="en-IN" sz="1800" dirty="0">
                <a:effectLst/>
                <a:ea typeface="Times New Roman" panose="02020603050405020304" pitchFamily="18" charset="0"/>
                <a:cs typeface="Times New Roman" panose="02020603050405020304" pitchFamily="18" charset="0"/>
              </a:rPr>
              <a:t>PAPERS</a:t>
            </a:r>
          </a:p>
          <a:p>
            <a:pPr marL="571500" marR="899795" indent="0">
              <a:lnSpc>
                <a:spcPct val="115000"/>
              </a:lnSpc>
              <a:spcAft>
                <a:spcPts val="800"/>
              </a:spcAft>
              <a:buNone/>
            </a:pPr>
            <a:r>
              <a:rPr lang="en-IN" sz="1800" dirty="0">
                <a:effectLst/>
                <a:ea typeface="Times New Roman" panose="02020603050405020304" pitchFamily="18" charset="0"/>
                <a:cs typeface="Times New Roman" panose="02020603050405020304" pitchFamily="18" charset="0"/>
              </a:rPr>
              <a:t>[3] </a:t>
            </a:r>
            <a:r>
              <a:rPr lang="en-IN" sz="1800" dirty="0" err="1">
                <a:effectLst/>
                <a:ea typeface="Times New Roman" panose="02020603050405020304" pitchFamily="18" charset="0"/>
                <a:cs typeface="Times New Roman" panose="02020603050405020304" pitchFamily="18" charset="0"/>
              </a:rPr>
              <a:t>Fox,Louise</a:t>
            </a:r>
            <a:r>
              <a:rPr lang="en-IN" sz="1800" dirty="0">
                <a:effectLst/>
                <a:ea typeface="Times New Roman" panose="02020603050405020304" pitchFamily="18" charset="0"/>
                <a:cs typeface="Times New Roman" panose="02020603050405020304" pitchFamily="18" charset="0"/>
              </a:rPr>
              <a:t> &amp; </a:t>
            </a:r>
            <a:r>
              <a:rPr lang="en-IN" sz="1800" dirty="0" err="1">
                <a:effectLst/>
                <a:ea typeface="Times New Roman" panose="02020603050405020304" pitchFamily="18" charset="0"/>
                <a:cs typeface="Times New Roman" panose="02020603050405020304" pitchFamily="18" charset="0"/>
              </a:rPr>
              <a:t>Kaul,Upaasna</a:t>
            </a:r>
            <a:r>
              <a:rPr lang="en-IN" sz="1800" dirty="0">
                <a:effectLst/>
                <a:ea typeface="Times New Roman" panose="02020603050405020304" pitchFamily="18" charset="0"/>
                <a:cs typeface="Times New Roman" panose="02020603050405020304" pitchFamily="18" charset="0"/>
              </a:rPr>
              <a:t>, 2018</a:t>
            </a:r>
            <a:r>
              <a:rPr lang="en-IN" sz="1800" dirty="0">
                <a:solidFill>
                  <a:srgbClr val="333333"/>
                </a:solidFill>
                <a:effectLst/>
                <a:ea typeface="Times New Roman" panose="02020603050405020304" pitchFamily="18" charset="0"/>
                <a:cs typeface="Times New Roman" panose="02020603050405020304" pitchFamily="18" charset="0"/>
              </a:rPr>
              <a:t>. "</a:t>
            </a:r>
            <a:r>
              <a:rPr lang="en-IN" sz="1800" b="1" u="sng" dirty="0">
                <a:solidFill>
                  <a:srgbClr val="0056B3"/>
                </a:solidFill>
                <a:effectLst/>
                <a:ea typeface="Times New Roman" panose="02020603050405020304" pitchFamily="18" charset="0"/>
                <a:cs typeface="Times New Roman" panose="02020603050405020304" pitchFamily="18" charset="0"/>
                <a:hlinkClick r:id="rId3"/>
              </a:rPr>
              <a:t>The evidence is in: how should youth employment programs in low-income countries be designed ?</a:t>
            </a:r>
            <a:r>
              <a:rPr lang="en-IN" sz="1800" dirty="0">
                <a:solidFill>
                  <a:srgbClr val="333333"/>
                </a:solidFill>
                <a:effectLst/>
                <a:ea typeface="Times New Roman" panose="02020603050405020304" pitchFamily="18" charset="0"/>
                <a:cs typeface="Times New Roman" panose="02020603050405020304" pitchFamily="18" charset="0"/>
              </a:rPr>
              <a:t>," </a:t>
            </a:r>
            <a:r>
              <a:rPr lang="en-IN" sz="1800" u="sng" dirty="0">
                <a:solidFill>
                  <a:srgbClr val="2D4E8B"/>
                </a:solidFill>
                <a:effectLst/>
                <a:ea typeface="Times New Roman" panose="02020603050405020304" pitchFamily="18" charset="0"/>
                <a:cs typeface="Times New Roman" panose="02020603050405020304" pitchFamily="18" charset="0"/>
                <a:hlinkClick r:id="rId4"/>
              </a:rPr>
              <a:t>Policy Research Working Paper Series</a:t>
            </a:r>
            <a:r>
              <a:rPr lang="en-IN" sz="1800" dirty="0">
                <a:solidFill>
                  <a:srgbClr val="333333"/>
                </a:solidFill>
                <a:effectLst/>
                <a:ea typeface="Times New Roman" panose="02020603050405020304" pitchFamily="18" charset="0"/>
                <a:cs typeface="Times New Roman" panose="02020603050405020304" pitchFamily="18" charset="0"/>
              </a:rPr>
              <a:t> 8500, The World Bank.</a:t>
            </a:r>
            <a:endParaRPr lang="en-IN" sz="1800" dirty="0">
              <a:effectLst/>
              <a:ea typeface="Times New Roman" panose="02020603050405020304" pitchFamily="18" charset="0"/>
              <a:cs typeface="Times New Roman" panose="02020603050405020304" pitchFamily="18" charset="0"/>
            </a:endParaRPr>
          </a:p>
          <a:p>
            <a:pPr marL="571500" marR="899795" indent="0">
              <a:lnSpc>
                <a:spcPct val="115000"/>
              </a:lnSpc>
              <a:spcAft>
                <a:spcPts val="800"/>
              </a:spcAft>
              <a:buNone/>
            </a:pPr>
            <a:r>
              <a:rPr lang="en-IN" sz="1800" dirty="0">
                <a:effectLst/>
                <a:ea typeface="Times New Roman" panose="02020603050405020304" pitchFamily="18" charset="0"/>
                <a:cs typeface="Times New Roman" panose="02020603050405020304" pitchFamily="18" charset="0"/>
              </a:rPr>
              <a:t>[4]</a:t>
            </a:r>
            <a:r>
              <a:rPr lang="en-IN" sz="1800" dirty="0" err="1">
                <a:effectLst/>
                <a:ea typeface="Times New Roman" panose="02020603050405020304" pitchFamily="18" charset="0"/>
                <a:cs typeface="Times New Roman" panose="02020603050405020304" pitchFamily="18" charset="0"/>
              </a:rPr>
              <a:t>Dr.</a:t>
            </a:r>
            <a:r>
              <a:rPr lang="en-IN" sz="1800" dirty="0">
                <a:effectLst/>
                <a:ea typeface="Times New Roman" panose="02020603050405020304" pitchFamily="18" charset="0"/>
                <a:cs typeface="Times New Roman" panose="02020603050405020304" pitchFamily="18" charset="0"/>
              </a:rPr>
              <a:t> Mohan A.K, “OPINION OF YOUTH ON ISSUES AND CHALLENGES RELATED TO EMPLOYMENT: A STUDY IN MYSORE CITY” International Journal of Research – </a:t>
            </a:r>
            <a:r>
              <a:rPr lang="en-IN" sz="1800" dirty="0" err="1">
                <a:effectLst/>
                <a:ea typeface="Times New Roman" panose="02020603050405020304" pitchFamily="18" charset="0"/>
                <a:cs typeface="Times New Roman" panose="02020603050405020304" pitchFamily="18" charset="0"/>
              </a:rPr>
              <a:t>Granthaalayah</a:t>
            </a:r>
            <a:r>
              <a:rPr lang="en-IN" sz="1800" dirty="0">
                <a:effectLst/>
                <a:ea typeface="Times New Roman" panose="02020603050405020304" pitchFamily="18" charset="0"/>
                <a:cs typeface="Times New Roman" panose="02020603050405020304" pitchFamily="18" charset="0"/>
              </a:rPr>
              <a:t>, Vol. 4, No. 4 (2016): 1-7</a:t>
            </a:r>
            <a:r>
              <a:rPr lang="en-IN" sz="1800" dirty="0">
                <a:solidFill>
                  <a:srgbClr val="000000"/>
                </a:solidFill>
                <a:effectLst/>
                <a:ea typeface="Times New Roman" panose="02020603050405020304" pitchFamily="18" charset="0"/>
                <a:cs typeface="Times New Roman" panose="02020603050405020304" pitchFamily="18" charset="0"/>
              </a:rPr>
              <a:t>. </a:t>
            </a:r>
            <a:r>
              <a:rPr lang="en-IN" sz="1800" u="sng" dirty="0">
                <a:solidFill>
                  <a:srgbClr val="0000FF"/>
                </a:solidFill>
                <a:effectLst/>
                <a:ea typeface="Times New Roman" panose="02020603050405020304" pitchFamily="18" charset="0"/>
                <a:cs typeface="Times New Roman" panose="02020603050405020304" pitchFamily="18" charset="0"/>
                <a:hlinkClick r:id="rId5"/>
              </a:rPr>
              <a:t>https://www.cukerala.ac.in/cukpdfs/IQAC/3.4.5/3.4.5.DSW.027.pdf</a:t>
            </a:r>
            <a:endParaRPr lang="en-IN" sz="1800" dirty="0">
              <a:effectLst/>
              <a:ea typeface="Times New Roman" panose="02020603050405020304" pitchFamily="18" charset="0"/>
              <a:cs typeface="Times New Roman" panose="02020603050405020304" pitchFamily="18" charset="0"/>
            </a:endParaRPr>
          </a:p>
          <a:p>
            <a:pPr marL="571500" marR="899795" indent="0">
              <a:lnSpc>
                <a:spcPct val="115000"/>
              </a:lnSpc>
              <a:spcAft>
                <a:spcPts val="800"/>
              </a:spcAft>
              <a:buNone/>
            </a:pPr>
            <a:r>
              <a:rPr lang="en-IN" sz="1800" dirty="0">
                <a:effectLst/>
                <a:ea typeface="Times New Roman" panose="02020603050405020304" pitchFamily="18" charset="0"/>
                <a:cs typeface="Times New Roman" panose="02020603050405020304" pitchFamily="18" charset="0"/>
              </a:rPr>
              <a:t>[5] Shamim Ara (2021). Challenges of Decent Employment in India. Indian Journal of Finance and Economics, Vol. 2, No. 2, pp. 163-185. </a:t>
            </a:r>
            <a:r>
              <a:rPr lang="en-IN" sz="1800" u="sng" dirty="0">
                <a:solidFill>
                  <a:srgbClr val="0000FF"/>
                </a:solidFill>
                <a:effectLst/>
                <a:ea typeface="Times New Roman" panose="02020603050405020304" pitchFamily="18" charset="0"/>
                <a:cs typeface="Times New Roman" panose="02020603050405020304" pitchFamily="18" charset="0"/>
                <a:hlinkClick r:id="rId6"/>
              </a:rPr>
              <a:t>https://arfjournals.com/image/catalog/Journals%20Papers/IJFE/No%202%20(2021)/5_Shamim_Final.pdf</a:t>
            </a:r>
            <a:endParaRPr lang="en-IN" sz="1800" dirty="0">
              <a:effectLst/>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09228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79DA9"/>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5C763-C778-493C-9205-6707973E9131}"/>
              </a:ext>
            </a:extLst>
          </p:cNvPr>
          <p:cNvSpPr>
            <a:spLocks noGrp="1"/>
          </p:cNvSpPr>
          <p:nvPr>
            <p:ph type="body" sz="quarter" idx="11"/>
          </p:nvPr>
        </p:nvSpPr>
        <p:spPr/>
        <p:txBody>
          <a:bodyPr>
            <a:normAutofit/>
          </a:bodyPr>
          <a:lstStyle/>
          <a:p>
            <a:pPr marL="342900" indent="-342900" algn="just">
              <a:buFont typeface="Arial" panose="020B0604020202020204" pitchFamily="34" charset="0"/>
              <a:buChar char="•"/>
            </a:pPr>
            <a:r>
              <a:rPr lang="en-US" dirty="0"/>
              <a:t>The main aim of this project is to create a user-friendly and language compatible website for the people of rural areas to help them with the employment issues that they might face.</a:t>
            </a:r>
          </a:p>
          <a:p>
            <a:pPr marL="342900" indent="-342900" algn="just">
              <a:buFont typeface="Arial" panose="020B0604020202020204" pitchFamily="34" charset="0"/>
              <a:buChar char="•"/>
            </a:pPr>
            <a:r>
              <a:rPr lang="en-US" dirty="0"/>
              <a:t>In this context, the project offers recommendations for increasing productive employment and reduction in unemployment for the youth.</a:t>
            </a:r>
            <a:endParaRPr lang="en-IN" dirty="0"/>
          </a:p>
        </p:txBody>
      </p:sp>
      <p:sp>
        <p:nvSpPr>
          <p:cNvPr id="2" name="Title 1">
            <a:extLst>
              <a:ext uri="{FF2B5EF4-FFF2-40B4-BE49-F238E27FC236}">
                <a16:creationId xmlns:a16="http://schemas.microsoft.com/office/drawing/2014/main" id="{20525903-407A-4DA2-84FF-A53B840CECBB}"/>
              </a:ext>
            </a:extLst>
          </p:cNvPr>
          <p:cNvSpPr>
            <a:spLocks noGrp="1"/>
          </p:cNvSpPr>
          <p:nvPr>
            <p:ph type="title"/>
          </p:nvPr>
        </p:nvSpPr>
        <p:spPr>
          <a:xfrm>
            <a:off x="761999" y="715962"/>
            <a:ext cx="6238875" cy="1189038"/>
          </a:xfrm>
        </p:spPr>
        <p:txBody>
          <a:bodyPr/>
          <a:lstStyle/>
          <a:p>
            <a:r>
              <a:rPr lang="en-US" dirty="0"/>
              <a:t>OBJECTIVE OF PROJECT</a:t>
            </a:r>
            <a:endParaRPr lang="en-IN" dirty="0"/>
          </a:p>
        </p:txBody>
      </p:sp>
      <p:pic>
        <p:nvPicPr>
          <p:cNvPr id="8" name="Picture Placeholder 7">
            <a:extLst>
              <a:ext uri="{FF2B5EF4-FFF2-40B4-BE49-F238E27FC236}">
                <a16:creationId xmlns:a16="http://schemas.microsoft.com/office/drawing/2014/main" id="{02EE8CD5-B751-120D-0C2D-F9F9CA29BEB3}"/>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22762" b="-22762"/>
          <a:stretch/>
        </p:blipFill>
        <p:spPr>
          <a:xfrm>
            <a:off x="6858000" y="715962"/>
            <a:ext cx="4572000" cy="5113336"/>
          </a:xfrm>
        </p:spPr>
      </p:pic>
    </p:spTree>
    <p:extLst>
      <p:ext uri="{BB962C8B-B14F-4D97-AF65-F5344CB8AC3E}">
        <p14:creationId xmlns:p14="http://schemas.microsoft.com/office/powerpoint/2010/main" val="309377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79DA9"/>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89928-2F5C-29B2-EF98-0F000C398B79}"/>
              </a:ext>
            </a:extLst>
          </p:cNvPr>
          <p:cNvSpPr>
            <a:spLocks noGrp="1"/>
          </p:cNvSpPr>
          <p:nvPr>
            <p:ph type="body" sz="quarter" idx="11"/>
          </p:nvPr>
        </p:nvSpPr>
        <p:spPr>
          <a:xfrm>
            <a:off x="762000" y="3078162"/>
            <a:ext cx="5334000" cy="2103437"/>
          </a:xfrm>
        </p:spPr>
        <p:txBody>
          <a:bodyPr/>
          <a:lstStyle/>
          <a:p>
            <a:pPr marL="457200" indent="-457200">
              <a:buAutoNum type="arabicPeriod"/>
            </a:pPr>
            <a:r>
              <a:rPr lang="en-US" dirty="0"/>
              <a:t>Login Page</a:t>
            </a:r>
          </a:p>
          <a:p>
            <a:pPr marL="457200" indent="-457200">
              <a:buAutoNum type="arabicPeriod"/>
            </a:pPr>
            <a:r>
              <a:rPr lang="en-US" dirty="0"/>
              <a:t>Homepage</a:t>
            </a:r>
            <a:endParaRPr lang="en-IN" dirty="0"/>
          </a:p>
        </p:txBody>
      </p:sp>
      <p:pic>
        <p:nvPicPr>
          <p:cNvPr id="7" name="Picture Placeholder 6">
            <a:extLst>
              <a:ext uri="{FF2B5EF4-FFF2-40B4-BE49-F238E27FC236}">
                <a16:creationId xmlns:a16="http://schemas.microsoft.com/office/drawing/2014/main" id="{6C9FEC29-0910-0DCB-692E-3C09BFF29117}"/>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74" r="474"/>
          <a:stretch>
            <a:fillRect/>
          </a:stretch>
        </p:blipFill>
        <p:spPr/>
      </p:pic>
      <p:pic>
        <p:nvPicPr>
          <p:cNvPr id="9" name="Picture Placeholder 8">
            <a:extLst>
              <a:ext uri="{FF2B5EF4-FFF2-40B4-BE49-F238E27FC236}">
                <a16:creationId xmlns:a16="http://schemas.microsoft.com/office/drawing/2014/main" id="{055E88F2-9D66-3E1B-742B-B88F0E8BFD3E}"/>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545" b="2545"/>
          <a:stretch>
            <a:fillRect/>
          </a:stretch>
        </p:blipFill>
        <p:spPr/>
      </p:pic>
      <p:sp>
        <p:nvSpPr>
          <p:cNvPr id="5" name="Title 4">
            <a:extLst>
              <a:ext uri="{FF2B5EF4-FFF2-40B4-BE49-F238E27FC236}">
                <a16:creationId xmlns:a16="http://schemas.microsoft.com/office/drawing/2014/main" id="{55BB6E58-0CCF-938B-21EE-CEAFBACA3D54}"/>
              </a:ext>
            </a:extLst>
          </p:cNvPr>
          <p:cNvSpPr>
            <a:spLocks noGrp="1"/>
          </p:cNvSpPr>
          <p:nvPr>
            <p:ph type="title"/>
          </p:nvPr>
        </p:nvSpPr>
        <p:spPr/>
        <p:txBody>
          <a:bodyPr/>
          <a:lstStyle/>
          <a:p>
            <a:r>
              <a:rPr lang="en-US" dirty="0"/>
              <a:t>SOME SNAPS FROM OUR WORK</a:t>
            </a:r>
            <a:endParaRPr lang="en-IN" dirty="0"/>
          </a:p>
        </p:txBody>
      </p:sp>
    </p:spTree>
    <p:extLst>
      <p:ext uri="{BB962C8B-B14F-4D97-AF65-F5344CB8AC3E}">
        <p14:creationId xmlns:p14="http://schemas.microsoft.com/office/powerpoint/2010/main" val="1401603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79DA9"/>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89928-2F5C-29B2-EF98-0F000C398B79}"/>
              </a:ext>
            </a:extLst>
          </p:cNvPr>
          <p:cNvSpPr>
            <a:spLocks noGrp="1"/>
          </p:cNvSpPr>
          <p:nvPr>
            <p:ph type="body" sz="quarter" idx="11"/>
          </p:nvPr>
        </p:nvSpPr>
        <p:spPr>
          <a:xfrm>
            <a:off x="762000" y="3078162"/>
            <a:ext cx="5334000" cy="2103437"/>
          </a:xfrm>
        </p:spPr>
        <p:txBody>
          <a:bodyPr/>
          <a:lstStyle/>
          <a:p>
            <a:pPr marL="457200" indent="-457200">
              <a:buAutoNum type="arabicPeriod"/>
            </a:pPr>
            <a:r>
              <a:rPr lang="en-US" dirty="0"/>
              <a:t>Job Details</a:t>
            </a:r>
          </a:p>
          <a:p>
            <a:pPr marL="457200" indent="-457200">
              <a:buAutoNum type="arabicPeriod"/>
            </a:pPr>
            <a:r>
              <a:rPr lang="en-US" dirty="0"/>
              <a:t>Course Details</a:t>
            </a:r>
            <a:endParaRPr lang="en-IN" dirty="0"/>
          </a:p>
        </p:txBody>
      </p:sp>
      <p:sp>
        <p:nvSpPr>
          <p:cNvPr id="5" name="Title 4">
            <a:extLst>
              <a:ext uri="{FF2B5EF4-FFF2-40B4-BE49-F238E27FC236}">
                <a16:creationId xmlns:a16="http://schemas.microsoft.com/office/drawing/2014/main" id="{55BB6E58-0CCF-938B-21EE-CEAFBACA3D54}"/>
              </a:ext>
            </a:extLst>
          </p:cNvPr>
          <p:cNvSpPr>
            <a:spLocks noGrp="1"/>
          </p:cNvSpPr>
          <p:nvPr>
            <p:ph type="title"/>
          </p:nvPr>
        </p:nvSpPr>
        <p:spPr/>
        <p:txBody>
          <a:bodyPr/>
          <a:lstStyle/>
          <a:p>
            <a:r>
              <a:rPr lang="en-US" dirty="0"/>
              <a:t>SOME SNAPS FROM OUR WORK</a:t>
            </a:r>
            <a:endParaRPr lang="en-IN" dirty="0"/>
          </a:p>
        </p:txBody>
      </p:sp>
      <p:pic>
        <p:nvPicPr>
          <p:cNvPr id="8" name="Picture Placeholder 7">
            <a:extLst>
              <a:ext uri="{FF2B5EF4-FFF2-40B4-BE49-F238E27FC236}">
                <a16:creationId xmlns:a16="http://schemas.microsoft.com/office/drawing/2014/main" id="{8DE66969-03D8-15E6-D894-88765F4E813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6386" b="16386"/>
          <a:stretch>
            <a:fillRect/>
          </a:stretch>
        </p:blipFill>
        <p:spPr/>
      </p:pic>
      <p:pic>
        <p:nvPicPr>
          <p:cNvPr id="13" name="Picture Placeholder 12">
            <a:extLst>
              <a:ext uri="{FF2B5EF4-FFF2-40B4-BE49-F238E27FC236}">
                <a16:creationId xmlns:a16="http://schemas.microsoft.com/office/drawing/2014/main" id="{8B52BD5F-DF90-1759-34FD-C9BE91AFB679}"/>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940" r="2940"/>
          <a:stretch>
            <a:fillRect/>
          </a:stretch>
        </p:blipFill>
        <p:spPr/>
      </p:pic>
    </p:spTree>
    <p:extLst>
      <p:ext uri="{BB962C8B-B14F-4D97-AF65-F5344CB8AC3E}">
        <p14:creationId xmlns:p14="http://schemas.microsoft.com/office/powerpoint/2010/main" val="2441458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alpha val="72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C5B092-2A57-40B2-B449-0636C802B8B0}"/>
              </a:ext>
            </a:extLst>
          </p:cNvPr>
          <p:cNvSpPr>
            <a:spLocks noGrp="1"/>
          </p:cNvSpPr>
          <p:nvPr>
            <p:ph type="body" sz="quarter" idx="11"/>
          </p:nvPr>
        </p:nvSpPr>
        <p:spPr>
          <a:xfrm>
            <a:off x="435006" y="2148395"/>
            <a:ext cx="11042619" cy="3842829"/>
          </a:xfrm>
        </p:spPr>
        <p:txBody>
          <a:bodyPr>
            <a:normAutofit/>
          </a:bodyPr>
          <a:lstStyle/>
          <a:p>
            <a:pPr marL="342900" indent="-342900" algn="just">
              <a:buFont typeface="Arial" panose="020B0604020202020204" pitchFamily="34" charset="0"/>
              <a:buChar char="•"/>
            </a:pPr>
            <a:r>
              <a:rPr lang="en-US" dirty="0">
                <a:solidFill>
                  <a:srgbClr val="002060"/>
                </a:solidFill>
              </a:rPr>
              <a:t>Indeed</a:t>
            </a:r>
            <a:r>
              <a:rPr lang="en-US" dirty="0"/>
              <a:t> :- It posts listings for job seekers in every industry, every level, and every lifestyle like freelance, part-time, internship or full-time. Indeed uses more than 130 technologies including HTML5, Google Analytics and jQuery.  </a:t>
            </a:r>
          </a:p>
          <a:p>
            <a:pPr marL="342900" indent="-342900" algn="just">
              <a:buFont typeface="Arial" panose="020B0604020202020204" pitchFamily="34" charset="0"/>
              <a:buChar char="•"/>
            </a:pPr>
            <a:r>
              <a:rPr lang="en-US" dirty="0">
                <a:solidFill>
                  <a:srgbClr val="002060"/>
                </a:solidFill>
              </a:rPr>
              <a:t>Monster</a:t>
            </a:r>
            <a:r>
              <a:rPr lang="en-US" dirty="0"/>
              <a:t> :- This site also offers salary comparison and research tools and provides premium resume makeups.</a:t>
            </a:r>
          </a:p>
          <a:p>
            <a:pPr marL="342900" indent="-342900" algn="just">
              <a:buFont typeface="Arial" panose="020B0604020202020204" pitchFamily="34" charset="0"/>
              <a:buChar char="•"/>
            </a:pPr>
            <a:r>
              <a:rPr lang="en-US" dirty="0">
                <a:solidFill>
                  <a:srgbClr val="002060"/>
                </a:solidFill>
              </a:rPr>
              <a:t>LinkedIn</a:t>
            </a:r>
            <a:r>
              <a:rPr lang="en-US" dirty="0"/>
              <a:t>:- This site acts as a database for open opportunities, a digital resume platform, and an all in-one social networking tool. It is also one of the most  popular sites for finding a suitable job in recent times. The technologies used in LinkedIn are mostly Java with some Python, Ruby, Node and C++.  </a:t>
            </a:r>
          </a:p>
          <a:p>
            <a:pPr marL="342900" indent="-342900" algn="just">
              <a:buFont typeface="Arial" panose="020B0604020202020204" pitchFamily="34" charset="0"/>
              <a:buChar char="•"/>
            </a:pPr>
            <a:r>
              <a:rPr lang="en-US" dirty="0"/>
              <a:t>However, the gap/issue in these sites is that most of these websites offer more specialized or niche jobs which may not be suitable for every candidate , in every industry, skill level and pin code.</a:t>
            </a:r>
            <a:endParaRPr lang="en-IN" dirty="0"/>
          </a:p>
        </p:txBody>
      </p:sp>
      <p:sp>
        <p:nvSpPr>
          <p:cNvPr id="2" name="Title 1">
            <a:extLst>
              <a:ext uri="{FF2B5EF4-FFF2-40B4-BE49-F238E27FC236}">
                <a16:creationId xmlns:a16="http://schemas.microsoft.com/office/drawing/2014/main" id="{071112E6-BB86-4D40-9D87-0229C9AE6665}"/>
              </a:ext>
            </a:extLst>
          </p:cNvPr>
          <p:cNvSpPr>
            <a:spLocks noGrp="1"/>
          </p:cNvSpPr>
          <p:nvPr>
            <p:ph type="title"/>
          </p:nvPr>
        </p:nvSpPr>
        <p:spPr>
          <a:xfrm>
            <a:off x="304800" y="325437"/>
            <a:ext cx="11172825" cy="1189038"/>
          </a:xfrm>
        </p:spPr>
        <p:txBody>
          <a:bodyPr>
            <a:normAutofit/>
          </a:bodyPr>
          <a:lstStyle/>
          <a:p>
            <a:r>
              <a:rPr lang="en-US" dirty="0"/>
              <a:t>EXISTING SIMILAR PROJECTS / APPLICATION STUDY</a:t>
            </a:r>
            <a:endParaRPr lang="en-IN" dirty="0"/>
          </a:p>
        </p:txBody>
      </p:sp>
    </p:spTree>
    <p:extLst>
      <p:ext uri="{BB962C8B-B14F-4D97-AF65-F5344CB8AC3E}">
        <p14:creationId xmlns:p14="http://schemas.microsoft.com/office/powerpoint/2010/main" val="4183820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F1B7195-E3F8-4E6F-A206-1654BE8DC2A9}"/>
              </a:ext>
            </a:extLst>
          </p:cNvPr>
          <p:cNvSpPr>
            <a:spLocks noGrp="1"/>
          </p:cNvSpPr>
          <p:nvPr>
            <p:ph type="body" sz="quarter" idx="11"/>
          </p:nvPr>
        </p:nvSpPr>
        <p:spPr>
          <a:xfrm>
            <a:off x="666750" y="5940425"/>
            <a:ext cx="7104743" cy="476250"/>
          </a:xfrm>
        </p:spPr>
        <p:txBody>
          <a:bodyPr/>
          <a:lstStyle/>
          <a:p>
            <a:r>
              <a:rPr lang="en-US" dirty="0">
                <a:solidFill>
                  <a:schemeClr val="tx1"/>
                </a:solidFill>
              </a:rPr>
              <a:t>Part-1</a:t>
            </a:r>
            <a:endParaRPr lang="en-IN" dirty="0">
              <a:solidFill>
                <a:schemeClr val="tx1"/>
              </a:solidFill>
            </a:endParaRPr>
          </a:p>
        </p:txBody>
      </p:sp>
      <p:sp>
        <p:nvSpPr>
          <p:cNvPr id="7" name="Title 6">
            <a:extLst>
              <a:ext uri="{FF2B5EF4-FFF2-40B4-BE49-F238E27FC236}">
                <a16:creationId xmlns:a16="http://schemas.microsoft.com/office/drawing/2014/main" id="{340820C6-4177-4599-A6C5-C3DF2B30C7C9}"/>
              </a:ext>
            </a:extLst>
          </p:cNvPr>
          <p:cNvSpPr>
            <a:spLocks noGrp="1"/>
          </p:cNvSpPr>
          <p:nvPr>
            <p:ph type="title"/>
          </p:nvPr>
        </p:nvSpPr>
        <p:spPr>
          <a:xfrm>
            <a:off x="228600" y="5068887"/>
            <a:ext cx="7542893" cy="665164"/>
          </a:xfrm>
        </p:spPr>
        <p:txBody>
          <a:bodyPr/>
          <a:lstStyle/>
          <a:p>
            <a:r>
              <a:rPr lang="en-US" dirty="0">
                <a:solidFill>
                  <a:schemeClr val="tx1"/>
                </a:solidFill>
              </a:rPr>
              <a:t>Indeed Interface</a:t>
            </a:r>
            <a:endParaRPr lang="en-IN" dirty="0">
              <a:solidFill>
                <a:schemeClr val="tx1"/>
              </a:solidFill>
            </a:endParaRPr>
          </a:p>
        </p:txBody>
      </p:sp>
      <p:pic>
        <p:nvPicPr>
          <p:cNvPr id="11" name="Picture Placeholder 10">
            <a:extLst>
              <a:ext uri="{FF2B5EF4-FFF2-40B4-BE49-F238E27FC236}">
                <a16:creationId xmlns:a16="http://schemas.microsoft.com/office/drawing/2014/main" id="{9AC06B7B-DE21-4A19-A4AC-DE3066F33B45}"/>
              </a:ext>
            </a:extLst>
          </p:cNvPr>
          <p:cNvPicPr>
            <a:picLocks noGrp="1" noChangeAspect="1"/>
          </p:cNvPicPr>
          <p:nvPr>
            <p:ph type="pic" sz="quarter" idx="4294967295"/>
          </p:nvPr>
        </p:nvPicPr>
        <p:blipFill rotWithShape="1">
          <a:blip r:embed="rId2">
            <a:extLst>
              <a:ext uri="{28A0092B-C50C-407E-A947-70E740481C1C}">
                <a14:useLocalDpi xmlns:a14="http://schemas.microsoft.com/office/drawing/2010/main" val="0"/>
              </a:ext>
            </a:extLst>
          </a:blip>
          <a:srcRect t="5153" b="5153"/>
          <a:stretch/>
        </p:blipFill>
        <p:spPr>
          <a:xfrm>
            <a:off x="1546225" y="441325"/>
            <a:ext cx="8318500" cy="4197350"/>
          </a:xfrm>
          <a:ln>
            <a:noFill/>
          </a:ln>
        </p:spPr>
      </p:pic>
    </p:spTree>
    <p:extLst>
      <p:ext uri="{BB962C8B-B14F-4D97-AF65-F5344CB8AC3E}">
        <p14:creationId xmlns:p14="http://schemas.microsoft.com/office/powerpoint/2010/main" val="2173845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F1B7195-E3F8-4E6F-A206-1654BE8DC2A9}"/>
              </a:ext>
            </a:extLst>
          </p:cNvPr>
          <p:cNvSpPr>
            <a:spLocks noGrp="1"/>
          </p:cNvSpPr>
          <p:nvPr>
            <p:ph type="body" sz="quarter" idx="11"/>
          </p:nvPr>
        </p:nvSpPr>
        <p:spPr>
          <a:xfrm>
            <a:off x="666750" y="5940425"/>
            <a:ext cx="7104743" cy="476250"/>
          </a:xfrm>
        </p:spPr>
        <p:txBody>
          <a:bodyPr/>
          <a:lstStyle/>
          <a:p>
            <a:r>
              <a:rPr lang="en-US" dirty="0">
                <a:solidFill>
                  <a:schemeClr val="tx1"/>
                </a:solidFill>
              </a:rPr>
              <a:t>Part-2</a:t>
            </a:r>
            <a:endParaRPr lang="en-IN" dirty="0">
              <a:solidFill>
                <a:schemeClr val="tx1"/>
              </a:solidFill>
            </a:endParaRPr>
          </a:p>
        </p:txBody>
      </p:sp>
      <p:sp>
        <p:nvSpPr>
          <p:cNvPr id="7" name="Title 6">
            <a:extLst>
              <a:ext uri="{FF2B5EF4-FFF2-40B4-BE49-F238E27FC236}">
                <a16:creationId xmlns:a16="http://schemas.microsoft.com/office/drawing/2014/main" id="{340820C6-4177-4599-A6C5-C3DF2B30C7C9}"/>
              </a:ext>
            </a:extLst>
          </p:cNvPr>
          <p:cNvSpPr>
            <a:spLocks noGrp="1"/>
          </p:cNvSpPr>
          <p:nvPr>
            <p:ph type="title"/>
          </p:nvPr>
        </p:nvSpPr>
        <p:spPr>
          <a:xfrm>
            <a:off x="228600" y="5068887"/>
            <a:ext cx="7542893" cy="665164"/>
          </a:xfrm>
        </p:spPr>
        <p:txBody>
          <a:bodyPr/>
          <a:lstStyle/>
          <a:p>
            <a:r>
              <a:rPr lang="en-US" dirty="0">
                <a:solidFill>
                  <a:schemeClr val="tx1"/>
                </a:solidFill>
              </a:rPr>
              <a:t>Indeed Interface</a:t>
            </a:r>
            <a:endParaRPr lang="en-IN" dirty="0">
              <a:solidFill>
                <a:schemeClr val="tx1"/>
              </a:solidFill>
            </a:endParaRPr>
          </a:p>
        </p:txBody>
      </p:sp>
      <p:pic>
        <p:nvPicPr>
          <p:cNvPr id="11" name="Picture Placeholder 10">
            <a:extLst>
              <a:ext uri="{FF2B5EF4-FFF2-40B4-BE49-F238E27FC236}">
                <a16:creationId xmlns:a16="http://schemas.microsoft.com/office/drawing/2014/main" id="{9AC06B7B-DE21-4A19-A4AC-DE3066F33B45}"/>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5148" b="5148"/>
          <a:stretch/>
        </p:blipFill>
        <p:spPr>
          <a:xfrm>
            <a:off x="1546225" y="441325"/>
            <a:ext cx="8318500" cy="4197350"/>
          </a:xfrm>
          <a:ln>
            <a:noFill/>
          </a:ln>
        </p:spPr>
      </p:pic>
    </p:spTree>
    <p:extLst>
      <p:ext uri="{BB962C8B-B14F-4D97-AF65-F5344CB8AC3E}">
        <p14:creationId xmlns:p14="http://schemas.microsoft.com/office/powerpoint/2010/main" val="847001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F1B7195-E3F8-4E6F-A206-1654BE8DC2A9}"/>
              </a:ext>
            </a:extLst>
          </p:cNvPr>
          <p:cNvSpPr>
            <a:spLocks noGrp="1"/>
          </p:cNvSpPr>
          <p:nvPr>
            <p:ph type="body" sz="quarter" idx="11"/>
          </p:nvPr>
        </p:nvSpPr>
        <p:spPr>
          <a:xfrm>
            <a:off x="666750" y="5940425"/>
            <a:ext cx="7104743" cy="476250"/>
          </a:xfrm>
        </p:spPr>
        <p:txBody>
          <a:bodyPr/>
          <a:lstStyle/>
          <a:p>
            <a:r>
              <a:rPr lang="en-US" dirty="0">
                <a:solidFill>
                  <a:schemeClr val="tx1"/>
                </a:solidFill>
              </a:rPr>
              <a:t>Desktop View</a:t>
            </a:r>
            <a:endParaRPr lang="en-IN" dirty="0">
              <a:solidFill>
                <a:schemeClr val="tx1"/>
              </a:solidFill>
            </a:endParaRPr>
          </a:p>
        </p:txBody>
      </p:sp>
      <p:sp>
        <p:nvSpPr>
          <p:cNvPr id="7" name="Title 6">
            <a:extLst>
              <a:ext uri="{FF2B5EF4-FFF2-40B4-BE49-F238E27FC236}">
                <a16:creationId xmlns:a16="http://schemas.microsoft.com/office/drawing/2014/main" id="{340820C6-4177-4599-A6C5-C3DF2B30C7C9}"/>
              </a:ext>
            </a:extLst>
          </p:cNvPr>
          <p:cNvSpPr>
            <a:spLocks noGrp="1"/>
          </p:cNvSpPr>
          <p:nvPr>
            <p:ph type="title"/>
          </p:nvPr>
        </p:nvSpPr>
        <p:spPr>
          <a:xfrm>
            <a:off x="133350" y="5068887"/>
            <a:ext cx="7638143" cy="665164"/>
          </a:xfrm>
        </p:spPr>
        <p:txBody>
          <a:bodyPr/>
          <a:lstStyle/>
          <a:p>
            <a:r>
              <a:rPr lang="en-US" dirty="0">
                <a:solidFill>
                  <a:schemeClr val="tx1"/>
                </a:solidFill>
              </a:rPr>
              <a:t>LinkedIn Interface</a:t>
            </a:r>
            <a:endParaRPr lang="en-IN" dirty="0">
              <a:solidFill>
                <a:schemeClr val="tx1"/>
              </a:solidFill>
            </a:endParaRPr>
          </a:p>
        </p:txBody>
      </p:sp>
      <p:pic>
        <p:nvPicPr>
          <p:cNvPr id="11" name="Picture Placeholder 10">
            <a:extLst>
              <a:ext uri="{FF2B5EF4-FFF2-40B4-BE49-F238E27FC236}">
                <a16:creationId xmlns:a16="http://schemas.microsoft.com/office/drawing/2014/main" id="{9AC06B7B-DE21-4A19-A4AC-DE3066F33B45}"/>
              </a:ext>
            </a:extLst>
          </p:cNvPr>
          <p:cNvPicPr>
            <a:picLocks noGrp="1" noChangeAspect="1"/>
          </p:cNvPicPr>
          <p:nvPr>
            <p:ph type="pic" sz="quarter" idx="4294967295"/>
          </p:nvPr>
        </p:nvPicPr>
        <p:blipFill rotWithShape="1">
          <a:blip r:embed="rId2">
            <a:extLst>
              <a:ext uri="{28A0092B-C50C-407E-A947-70E740481C1C}">
                <a14:useLocalDpi xmlns:a14="http://schemas.microsoft.com/office/drawing/2010/main" val="0"/>
              </a:ext>
            </a:extLst>
          </a:blip>
          <a:srcRect l="-11933" r="-11933"/>
          <a:stretch/>
        </p:blipFill>
        <p:spPr>
          <a:xfrm>
            <a:off x="1546225" y="441325"/>
            <a:ext cx="8318500" cy="4197350"/>
          </a:xfrm>
          <a:ln>
            <a:noFill/>
          </a:ln>
        </p:spPr>
      </p:pic>
    </p:spTree>
    <p:extLst>
      <p:ext uri="{BB962C8B-B14F-4D97-AF65-F5344CB8AC3E}">
        <p14:creationId xmlns:p14="http://schemas.microsoft.com/office/powerpoint/2010/main" val="1641772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f10230868_win32">
  <a:themeElements>
    <a:clrScheme name="Custom 14">
      <a:dk1>
        <a:srgbClr val="000000"/>
      </a:dk1>
      <a:lt1>
        <a:srgbClr val="FFFFFF"/>
      </a:lt1>
      <a:dk2>
        <a:srgbClr val="000000"/>
      </a:dk2>
      <a:lt2>
        <a:srgbClr val="E6E6E6"/>
      </a:lt2>
      <a:accent1>
        <a:srgbClr val="0078D4"/>
      </a:accent1>
      <a:accent2>
        <a:srgbClr val="007788"/>
      </a:accent2>
      <a:accent3>
        <a:srgbClr val="297C2A"/>
      </a:accent3>
      <a:accent4>
        <a:srgbClr val="FF2625"/>
      </a:accent4>
      <a:accent5>
        <a:srgbClr val="FE4387"/>
      </a:accent5>
      <a:accent6>
        <a:srgbClr val="D7D7D7"/>
      </a:accent6>
      <a:hlink>
        <a:srgbClr val="51E5FF"/>
      </a:hlink>
      <a:folHlink>
        <a:srgbClr val="0078D4"/>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spanic Heritage Template_LW_v2" id="{305F3CB5-DAFC-47B1-A1A2-5F7FD2458A84}" vid="{65144770-9016-4FAC-934C-5E9A9429981F}"/>
    </a:ext>
  </a:extLst>
</a:theme>
</file>

<file path=docProps/app.xml><?xml version="1.0" encoding="utf-8"?>
<Properties xmlns="http://schemas.openxmlformats.org/officeDocument/2006/extended-properties" xmlns:vt="http://schemas.openxmlformats.org/officeDocument/2006/docPropsVTypes">
  <Template>tf10230868_win32</Template>
  <TotalTime>867</TotalTime>
  <Words>1211</Words>
  <Application>Microsoft Office PowerPoint</Application>
  <PresentationFormat>Widescreen</PresentationFormat>
  <Paragraphs>107</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Segoe UI</vt:lpstr>
      <vt:lpstr>Times New Roman</vt:lpstr>
      <vt:lpstr>tf10230868_win32</vt:lpstr>
      <vt:lpstr>PowerPoint Presentation</vt:lpstr>
      <vt:lpstr>INTRODUCTION</vt:lpstr>
      <vt:lpstr>OBJECTIVE OF PROJECT</vt:lpstr>
      <vt:lpstr>SOME SNAPS FROM OUR WORK</vt:lpstr>
      <vt:lpstr>SOME SNAPS FROM OUR WORK</vt:lpstr>
      <vt:lpstr>EXISTING SIMILAR PROJECTS / APPLICATION STUDY</vt:lpstr>
      <vt:lpstr>Indeed Interface</vt:lpstr>
      <vt:lpstr>Indeed Interface</vt:lpstr>
      <vt:lpstr>LinkedIn Interface</vt:lpstr>
      <vt:lpstr>RESEARCH GAP</vt:lpstr>
      <vt:lpstr>Problem Summary</vt:lpstr>
      <vt:lpstr>AEIOU CANVAS</vt:lpstr>
      <vt:lpstr>EMPATHY CANVAS</vt:lpstr>
      <vt:lpstr>IDEATION CANVAS</vt:lpstr>
      <vt:lpstr>PRODUCT DEVELOPMENT CANVAS</vt:lpstr>
      <vt:lpstr>LEARNING NEED MATRIX</vt:lpstr>
      <vt:lpstr>MINDMAP</vt:lpstr>
      <vt:lpstr>PROTOTYPE</vt:lpstr>
      <vt:lpstr>HARDWARE / SOFTWARE REQUIREMENTS</vt:lpstr>
      <vt:lpstr>MODULES</vt:lpstr>
      <vt:lpstr>FEATURES</vt:lpstr>
      <vt:lpstr>LIMITATIONS</vt:lpstr>
      <vt:lpstr>FUTURE SCOPE</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Summary</dc:title>
  <dc:creator>Unnati Parikh</dc:creator>
  <cp:lastModifiedBy>Unnati Parikh</cp:lastModifiedBy>
  <cp:revision>30</cp:revision>
  <dcterms:created xsi:type="dcterms:W3CDTF">2022-05-21T13:36:17Z</dcterms:created>
  <dcterms:modified xsi:type="dcterms:W3CDTF">2022-12-29T04:47:26Z</dcterms:modified>
</cp:coreProperties>
</file>